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3" r:id="rId6"/>
    <p:sldId id="266" r:id="rId7"/>
    <p:sldId id="267" r:id="rId8"/>
    <p:sldId id="268" r:id="rId9"/>
    <p:sldId id="269"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D36BB2-8038-414C-918A-098A6F42964B}" type="doc">
      <dgm:prSet loTypeId="urn:microsoft.com/office/officeart/2005/8/layout/hProcess9" loCatId="process" qsTypeId="urn:microsoft.com/office/officeart/2005/8/quickstyle/simple3" qsCatId="simple" csTypeId="urn:microsoft.com/office/officeart/2005/8/colors/accent0_1" csCatId="mainScheme" phldr="1"/>
      <dgm:spPr/>
    </dgm:pt>
    <dgm:pt modelId="{0FC6E768-42CA-4137-A5EF-92E9BA0E2B26}">
      <dgm:prSet phldrT="[Text]" custT="1"/>
      <dgm:spPr/>
      <dgm:t>
        <a:bodyPr/>
        <a:lstStyle/>
        <a:p>
          <a:pPr algn="ctr"/>
          <a:r>
            <a:rPr lang="lt-LT" sz="1800" b="1" i="1" noProof="0" dirty="0">
              <a:solidFill>
                <a:schemeClr val="tx1"/>
              </a:solidFill>
              <a:latin typeface="Times New Roman" pitchFamily="18" charset="0"/>
              <a:cs typeface="Times New Roman" pitchFamily="18" charset="0"/>
            </a:rPr>
            <a:t>Kokios bėdos iškilo?</a:t>
          </a:r>
        </a:p>
        <a:p>
          <a:pPr algn="just"/>
          <a:r>
            <a:rPr lang="lt-LT" sz="1800" noProof="0" dirty="0">
              <a:solidFill>
                <a:schemeClr val="tx1"/>
              </a:solidFill>
              <a:latin typeface="Times New Roman" pitchFamily="18" charset="0"/>
              <a:cs typeface="Times New Roman" pitchFamily="18" charset="0"/>
            </a:rPr>
            <a:t>Vaikų energijai pakilus sudėtingiau sukaupti </a:t>
          </a:r>
          <a:r>
            <a:rPr lang="en-US" sz="1800" noProof="0" dirty="0">
              <a:solidFill>
                <a:schemeClr val="tx1"/>
              </a:solidFill>
              <a:latin typeface="Times New Roman" pitchFamily="18" charset="0"/>
              <a:cs typeface="Times New Roman" pitchFamily="18" charset="0"/>
            </a:rPr>
            <a:t>dėmesį </a:t>
          </a:r>
          <a:r>
            <a:rPr lang="lt-LT" sz="1800" noProof="0" dirty="0">
              <a:solidFill>
                <a:schemeClr val="tx1"/>
              </a:solidFill>
              <a:latin typeface="Times New Roman" pitchFamily="18" charset="0"/>
              <a:cs typeface="Times New Roman" pitchFamily="18" charset="0"/>
            </a:rPr>
            <a:t>kitoms veikloms, greitas kvėpavimas, netikslus intonavimas.</a:t>
          </a:r>
        </a:p>
      </dgm:t>
    </dgm:pt>
    <dgm:pt modelId="{B3639E6A-3B01-49CA-A34D-80BEDC5D9BC9}" type="parTrans" cxnId="{C4D81304-2A8D-419D-BAB3-D6396EAB42B1}">
      <dgm:prSet/>
      <dgm:spPr/>
      <dgm:t>
        <a:bodyPr/>
        <a:lstStyle/>
        <a:p>
          <a:endParaRPr lang="lt-LT"/>
        </a:p>
      </dgm:t>
    </dgm:pt>
    <dgm:pt modelId="{9FDAD8E3-0ED3-4002-B0E2-FC766CF31F56}" type="sibTrans" cxnId="{C4D81304-2A8D-419D-BAB3-D6396EAB42B1}">
      <dgm:prSet/>
      <dgm:spPr/>
      <dgm:t>
        <a:bodyPr/>
        <a:lstStyle/>
        <a:p>
          <a:endParaRPr lang="lt-LT"/>
        </a:p>
      </dgm:t>
    </dgm:pt>
    <dgm:pt modelId="{241950CA-B4D6-4D53-B3A7-4CC0299E1269}">
      <dgm:prSet phldrT="[Text]" custT="1"/>
      <dgm:spPr/>
      <dgm:t>
        <a:bodyPr/>
        <a:lstStyle/>
        <a:p>
          <a:pPr algn="ctr"/>
          <a:r>
            <a:rPr lang="lt-LT" sz="1800" b="1" i="1" noProof="0" dirty="0">
              <a:latin typeface="Times New Roman" pitchFamily="18" charset="0"/>
              <a:cs typeface="Times New Roman" pitchFamily="18" charset="0"/>
            </a:rPr>
            <a:t>Kaip išsprendėme?</a:t>
          </a:r>
          <a:endParaRPr lang="en-US" sz="1800" b="1" i="1" noProof="0" dirty="0">
            <a:latin typeface="Times New Roman" pitchFamily="18" charset="0"/>
            <a:cs typeface="Times New Roman" pitchFamily="18" charset="0"/>
          </a:endParaRPr>
        </a:p>
        <a:p>
          <a:pPr algn="just"/>
          <a:r>
            <a:rPr lang="lt-LT" sz="1400" noProof="0" dirty="0">
              <a:latin typeface="Times New Roman" pitchFamily="18" charset="0"/>
              <a:cs typeface="Times New Roman" pitchFamily="18" charset="0"/>
            </a:rPr>
            <a:t>Pabaigus pasisveikinimo dainelę ,,Mankšta” atsisėdame ant žemės. Naudojame du būdus nuraminti kvėpavimą ir sutelkti</a:t>
          </a:r>
          <a:r>
            <a:rPr lang="en-US" sz="1400" noProof="0" dirty="0">
              <a:latin typeface="Times New Roman" pitchFamily="18" charset="0"/>
              <a:cs typeface="Times New Roman" pitchFamily="18" charset="0"/>
            </a:rPr>
            <a:t> dėmesį</a:t>
          </a:r>
          <a:r>
            <a:rPr lang="lt-LT" sz="1400" noProof="0" dirty="0">
              <a:latin typeface="Times New Roman" pitchFamily="18" charset="0"/>
              <a:cs typeface="Times New Roman" pitchFamily="18" charset="0"/>
            </a:rPr>
            <a:t>:</a:t>
          </a:r>
        </a:p>
        <a:p>
          <a:pPr algn="just"/>
          <a:r>
            <a:rPr lang="en-US" sz="1400" noProof="0" dirty="0">
              <a:latin typeface="Times New Roman" pitchFamily="18" charset="0"/>
              <a:cs typeface="Times New Roman" pitchFamily="18" charset="0"/>
            </a:rPr>
            <a:t>	</a:t>
          </a:r>
          <a:r>
            <a:rPr lang="lt-LT" sz="1400" noProof="0" dirty="0">
              <a:latin typeface="Times New Roman" pitchFamily="18" charset="0"/>
              <a:cs typeface="Times New Roman" pitchFamily="18" charset="0"/>
            </a:rPr>
            <a:t>1) Kvėpavimo pratimas įkvėpti su rankos judesiu ir iškvėpti pakartojant kelis kartus visiems kartu.</a:t>
          </a:r>
        </a:p>
        <a:p>
          <a:pPr algn="just"/>
          <a:r>
            <a:rPr lang="en-US" sz="1400" noProof="0" dirty="0">
              <a:latin typeface="Times New Roman" pitchFamily="18" charset="0"/>
              <a:cs typeface="Times New Roman" pitchFamily="18" charset="0"/>
            </a:rPr>
            <a:t>	</a:t>
          </a:r>
          <a:r>
            <a:rPr lang="lt-LT" sz="1400" noProof="0" dirty="0">
              <a:latin typeface="Times New Roman" pitchFamily="18" charset="0"/>
              <a:cs typeface="Times New Roman" pitchFamily="18" charset="0"/>
            </a:rPr>
            <a:t>2) Aplinkos garsų klausymas. Užmerkiame akis, nekalbame 30s -</a:t>
          </a:r>
          <a:r>
            <a:rPr lang="en-US" sz="1400" noProof="0" dirty="0">
              <a:latin typeface="Times New Roman" pitchFamily="18" charset="0"/>
              <a:cs typeface="Times New Roman" pitchFamily="18" charset="0"/>
            </a:rPr>
            <a:t> </a:t>
          </a:r>
          <a:r>
            <a:rPr lang="lt-LT" sz="1400" noProof="0" dirty="0">
              <a:latin typeface="Times New Roman" pitchFamily="18" charset="0"/>
              <a:cs typeface="Times New Roman" pitchFamily="18" charset="0"/>
            </a:rPr>
            <a:t>1min ir įsiklausome kokius garsus girdime už salės durų, koridoriuose </a:t>
          </a:r>
          <a:r>
            <a:rPr lang="en-US" sz="1400" noProof="0" dirty="0">
              <a:latin typeface="Times New Roman" pitchFamily="18" charset="0"/>
              <a:cs typeface="Times New Roman" pitchFamily="18" charset="0"/>
            </a:rPr>
            <a:t>i</a:t>
          </a:r>
          <a:r>
            <a:rPr lang="lt-LT" sz="1400" noProof="0" dirty="0">
              <a:latin typeface="Times New Roman" pitchFamily="18" charset="0"/>
              <a:cs typeface="Times New Roman" pitchFamily="18" charset="0"/>
            </a:rPr>
            <a:t>r net gi lauke. </a:t>
          </a:r>
        </a:p>
        <a:p>
          <a:pPr algn="just"/>
          <a:r>
            <a:rPr lang="lt-LT" sz="1400" noProof="0" dirty="0">
              <a:latin typeface="Times New Roman" pitchFamily="18" charset="0"/>
              <a:cs typeface="Times New Roman" pitchFamily="18" charset="0"/>
            </a:rPr>
            <a:t>    	3) Intonacijai pagerinti dainelė kartojama nuo pradžių lėtesniame tempe. </a:t>
          </a:r>
        </a:p>
      </dgm:t>
    </dgm:pt>
    <dgm:pt modelId="{332D5256-8735-46E0-A71F-D8DC6ECA85C4}" type="parTrans" cxnId="{5065B46C-3CBA-4C18-B8F0-78D16F090FB0}">
      <dgm:prSet/>
      <dgm:spPr/>
      <dgm:t>
        <a:bodyPr/>
        <a:lstStyle/>
        <a:p>
          <a:endParaRPr lang="lt-LT"/>
        </a:p>
      </dgm:t>
    </dgm:pt>
    <dgm:pt modelId="{5C4CC627-2D83-4A56-8E76-532BCE786927}" type="sibTrans" cxnId="{5065B46C-3CBA-4C18-B8F0-78D16F090FB0}">
      <dgm:prSet/>
      <dgm:spPr/>
      <dgm:t>
        <a:bodyPr/>
        <a:lstStyle/>
        <a:p>
          <a:endParaRPr lang="lt-LT"/>
        </a:p>
      </dgm:t>
    </dgm:pt>
    <dgm:pt modelId="{634435D5-54AC-4BDD-A6C5-BA0AA64FEC57}">
      <dgm:prSet phldrT="[Text]" custT="1"/>
      <dgm:spPr/>
      <dgm:t>
        <a:bodyPr/>
        <a:lstStyle/>
        <a:p>
          <a:pPr>
            <a:lnSpc>
              <a:spcPct val="100000"/>
            </a:lnSpc>
          </a:pPr>
          <a:r>
            <a:rPr lang="lt-LT" sz="2400" b="1" i="1" noProof="0" dirty="0">
              <a:latin typeface="Times New Roman" pitchFamily="18" charset="0"/>
              <a:cs typeface="Times New Roman" pitchFamily="18" charset="0"/>
            </a:rPr>
            <a:t>Ko pasiekėme?</a:t>
          </a:r>
        </a:p>
        <a:p>
          <a:pPr>
            <a:lnSpc>
              <a:spcPct val="90000"/>
            </a:lnSpc>
          </a:pPr>
          <a:r>
            <a:rPr lang="lt-LT" sz="1600" noProof="0" dirty="0">
              <a:latin typeface="Times New Roman" pitchFamily="18" charset="0"/>
              <a:cs typeface="Times New Roman" pitchFamily="18" charset="0"/>
            </a:rPr>
            <a:t> Per veiklą - daina su judesiu vaikai išmoko:</a:t>
          </a:r>
        </a:p>
        <a:p>
          <a:pPr>
            <a:lnSpc>
              <a:spcPct val="90000"/>
            </a:lnSpc>
          </a:pPr>
          <a:r>
            <a:rPr lang="lt-LT" sz="1600" noProof="0" dirty="0">
              <a:latin typeface="Times New Roman" pitchFamily="18" charset="0"/>
              <a:cs typeface="Times New Roman" pitchFamily="18" charset="0"/>
            </a:rPr>
            <a:t>1) Dainos žodžius</a:t>
          </a:r>
        </a:p>
        <a:p>
          <a:pPr>
            <a:lnSpc>
              <a:spcPct val="90000"/>
            </a:lnSpc>
          </a:pPr>
          <a:r>
            <a:rPr lang="lt-LT" sz="1600" noProof="0" dirty="0">
              <a:latin typeface="Times New Roman" pitchFamily="18" charset="0"/>
              <a:cs typeface="Times New Roman" pitchFamily="18" charset="0"/>
            </a:rPr>
            <a:t>2) Dainos melodiją</a:t>
          </a:r>
        </a:p>
        <a:p>
          <a:pPr>
            <a:lnSpc>
              <a:spcPct val="90000"/>
            </a:lnSpc>
          </a:pPr>
          <a:r>
            <a:rPr lang="lt-LT" sz="1600" noProof="0" dirty="0">
              <a:latin typeface="Times New Roman" pitchFamily="18" charset="0"/>
              <a:cs typeface="Times New Roman" pitchFamily="18" charset="0"/>
            </a:rPr>
            <a:t>3)  Pradėti ir pabaigti kūrinį visiems kartu</a:t>
          </a:r>
        </a:p>
        <a:p>
          <a:pPr>
            <a:lnSpc>
              <a:spcPct val="100000"/>
            </a:lnSpc>
          </a:pPr>
          <a:r>
            <a:rPr lang="lt-LT" sz="1600" noProof="0" dirty="0">
              <a:latin typeface="Times New Roman" pitchFamily="18" charset="0"/>
              <a:cs typeface="Times New Roman" pitchFamily="18" charset="0"/>
            </a:rPr>
            <a:t>4) Kūno fizionomijos</a:t>
          </a:r>
        </a:p>
        <a:p>
          <a:pPr>
            <a:lnSpc>
              <a:spcPct val="100000"/>
            </a:lnSpc>
          </a:pPr>
          <a:endParaRPr lang="lt-LT" sz="1800" dirty="0">
            <a:latin typeface="Times New Roman" pitchFamily="18" charset="0"/>
            <a:cs typeface="Times New Roman" pitchFamily="18" charset="0"/>
          </a:endParaRPr>
        </a:p>
      </dgm:t>
    </dgm:pt>
    <dgm:pt modelId="{D047F64F-58A8-45F0-A2E9-FAA7909EAE96}" type="parTrans" cxnId="{FDB3D7DA-C073-4122-A0BA-6E637981EC41}">
      <dgm:prSet/>
      <dgm:spPr/>
      <dgm:t>
        <a:bodyPr/>
        <a:lstStyle/>
        <a:p>
          <a:endParaRPr lang="lt-LT"/>
        </a:p>
      </dgm:t>
    </dgm:pt>
    <dgm:pt modelId="{FCC7B81A-1826-4A1D-AF79-7F43278720D9}" type="sibTrans" cxnId="{FDB3D7DA-C073-4122-A0BA-6E637981EC41}">
      <dgm:prSet/>
      <dgm:spPr/>
      <dgm:t>
        <a:bodyPr/>
        <a:lstStyle/>
        <a:p>
          <a:endParaRPr lang="lt-LT"/>
        </a:p>
      </dgm:t>
    </dgm:pt>
    <dgm:pt modelId="{C97C6A11-E4E7-4C0E-81FB-6152C8B7A24E}" type="pres">
      <dgm:prSet presAssocID="{7ED36BB2-8038-414C-918A-098A6F42964B}" presName="CompostProcess" presStyleCnt="0">
        <dgm:presLayoutVars>
          <dgm:dir/>
          <dgm:resizeHandles val="exact"/>
        </dgm:presLayoutVars>
      </dgm:prSet>
      <dgm:spPr/>
    </dgm:pt>
    <dgm:pt modelId="{C40B71D9-DB3F-42D1-85E3-246C29DF9446}" type="pres">
      <dgm:prSet presAssocID="{7ED36BB2-8038-414C-918A-098A6F42964B}" presName="arrow" presStyleLbl="bgShp" presStyleIdx="0" presStyleCnt="1"/>
      <dgm:spPr/>
    </dgm:pt>
    <dgm:pt modelId="{ED414CB2-548F-4C56-B34F-0C27A5C064D4}" type="pres">
      <dgm:prSet presAssocID="{7ED36BB2-8038-414C-918A-098A6F42964B}" presName="linearProcess" presStyleCnt="0"/>
      <dgm:spPr/>
    </dgm:pt>
    <dgm:pt modelId="{E57C58E1-1F79-47FD-A03F-DCC51EA31D31}" type="pres">
      <dgm:prSet presAssocID="{0FC6E768-42CA-4137-A5EF-92E9BA0E2B26}" presName="textNode" presStyleLbl="node1" presStyleIdx="0" presStyleCnt="3" custScaleY="102551" custLinFactX="-28129" custLinFactNeighborX="-100000" custLinFactNeighborY="2835">
        <dgm:presLayoutVars>
          <dgm:bulletEnabled val="1"/>
        </dgm:presLayoutVars>
      </dgm:prSet>
      <dgm:spPr/>
      <dgm:t>
        <a:bodyPr/>
        <a:lstStyle/>
        <a:p>
          <a:endParaRPr lang="lt-LT"/>
        </a:p>
      </dgm:t>
    </dgm:pt>
    <dgm:pt modelId="{CA85C3E9-4090-4A15-AF53-F51DC9E4320D}" type="pres">
      <dgm:prSet presAssocID="{9FDAD8E3-0ED3-4002-B0E2-FC766CF31F56}" presName="sibTrans" presStyleCnt="0"/>
      <dgm:spPr/>
    </dgm:pt>
    <dgm:pt modelId="{3EB0B154-9F00-4301-8DF0-BA8AB7F4D615}" type="pres">
      <dgm:prSet presAssocID="{241950CA-B4D6-4D53-B3A7-4CC0299E1269}" presName="textNode" presStyleLbl="node1" presStyleIdx="1" presStyleCnt="3" custScaleX="108595" custScaleY="199090" custLinFactNeighborY="4254">
        <dgm:presLayoutVars>
          <dgm:bulletEnabled val="1"/>
        </dgm:presLayoutVars>
      </dgm:prSet>
      <dgm:spPr/>
      <dgm:t>
        <a:bodyPr/>
        <a:lstStyle/>
        <a:p>
          <a:endParaRPr lang="lt-LT"/>
        </a:p>
      </dgm:t>
    </dgm:pt>
    <dgm:pt modelId="{5DC9FD02-087B-4971-A628-49983AD8CEA5}" type="pres">
      <dgm:prSet presAssocID="{5C4CC627-2D83-4A56-8E76-532BCE786927}" presName="sibTrans" presStyleCnt="0"/>
      <dgm:spPr/>
    </dgm:pt>
    <dgm:pt modelId="{4DA08BA7-8981-492C-A208-387279183A9C}" type="pres">
      <dgm:prSet presAssocID="{634435D5-54AC-4BDD-A6C5-BA0AA64FEC57}" presName="textNode" presStyleLbl="node1" presStyleIdx="2" presStyleCnt="3" custScaleY="115785">
        <dgm:presLayoutVars>
          <dgm:bulletEnabled val="1"/>
        </dgm:presLayoutVars>
      </dgm:prSet>
      <dgm:spPr/>
      <dgm:t>
        <a:bodyPr/>
        <a:lstStyle/>
        <a:p>
          <a:endParaRPr lang="lt-LT"/>
        </a:p>
      </dgm:t>
    </dgm:pt>
  </dgm:ptLst>
  <dgm:cxnLst>
    <dgm:cxn modelId="{06C5A5A2-99A4-4FE4-A934-E159451595E1}" type="presOf" srcId="{634435D5-54AC-4BDD-A6C5-BA0AA64FEC57}" destId="{4DA08BA7-8981-492C-A208-387279183A9C}" srcOrd="0" destOrd="0" presId="urn:microsoft.com/office/officeart/2005/8/layout/hProcess9"/>
    <dgm:cxn modelId="{F5720411-2637-41AB-887F-CE9FE0D32903}" type="presOf" srcId="{7ED36BB2-8038-414C-918A-098A6F42964B}" destId="{C97C6A11-E4E7-4C0E-81FB-6152C8B7A24E}" srcOrd="0" destOrd="0" presId="urn:microsoft.com/office/officeart/2005/8/layout/hProcess9"/>
    <dgm:cxn modelId="{C4D81304-2A8D-419D-BAB3-D6396EAB42B1}" srcId="{7ED36BB2-8038-414C-918A-098A6F42964B}" destId="{0FC6E768-42CA-4137-A5EF-92E9BA0E2B26}" srcOrd="0" destOrd="0" parTransId="{B3639E6A-3B01-49CA-A34D-80BEDC5D9BC9}" sibTransId="{9FDAD8E3-0ED3-4002-B0E2-FC766CF31F56}"/>
    <dgm:cxn modelId="{FDB3D7DA-C073-4122-A0BA-6E637981EC41}" srcId="{7ED36BB2-8038-414C-918A-098A6F42964B}" destId="{634435D5-54AC-4BDD-A6C5-BA0AA64FEC57}" srcOrd="2" destOrd="0" parTransId="{D047F64F-58A8-45F0-A2E9-FAA7909EAE96}" sibTransId="{FCC7B81A-1826-4A1D-AF79-7F43278720D9}"/>
    <dgm:cxn modelId="{DA3FE9F0-8D14-49D2-9C74-555B16DE36C7}" type="presOf" srcId="{241950CA-B4D6-4D53-B3A7-4CC0299E1269}" destId="{3EB0B154-9F00-4301-8DF0-BA8AB7F4D615}" srcOrd="0" destOrd="0" presId="urn:microsoft.com/office/officeart/2005/8/layout/hProcess9"/>
    <dgm:cxn modelId="{C23221FB-C94F-4B14-8B83-4DDA72F824D6}" type="presOf" srcId="{0FC6E768-42CA-4137-A5EF-92E9BA0E2B26}" destId="{E57C58E1-1F79-47FD-A03F-DCC51EA31D31}" srcOrd="0" destOrd="0" presId="urn:microsoft.com/office/officeart/2005/8/layout/hProcess9"/>
    <dgm:cxn modelId="{5065B46C-3CBA-4C18-B8F0-78D16F090FB0}" srcId="{7ED36BB2-8038-414C-918A-098A6F42964B}" destId="{241950CA-B4D6-4D53-B3A7-4CC0299E1269}" srcOrd="1" destOrd="0" parTransId="{332D5256-8735-46E0-A71F-D8DC6ECA85C4}" sibTransId="{5C4CC627-2D83-4A56-8E76-532BCE786927}"/>
    <dgm:cxn modelId="{9EFF3D41-E694-4372-8DF6-320D8AABD6F4}" type="presParOf" srcId="{C97C6A11-E4E7-4C0E-81FB-6152C8B7A24E}" destId="{C40B71D9-DB3F-42D1-85E3-246C29DF9446}" srcOrd="0" destOrd="0" presId="urn:microsoft.com/office/officeart/2005/8/layout/hProcess9"/>
    <dgm:cxn modelId="{B4E9F4BB-4194-4184-94FD-B5CBA918AA4F}" type="presParOf" srcId="{C97C6A11-E4E7-4C0E-81FB-6152C8B7A24E}" destId="{ED414CB2-548F-4C56-B34F-0C27A5C064D4}" srcOrd="1" destOrd="0" presId="urn:microsoft.com/office/officeart/2005/8/layout/hProcess9"/>
    <dgm:cxn modelId="{2AE8D045-4DBD-499A-B4F0-E77FBE494A33}" type="presParOf" srcId="{ED414CB2-548F-4C56-B34F-0C27A5C064D4}" destId="{E57C58E1-1F79-47FD-A03F-DCC51EA31D31}" srcOrd="0" destOrd="0" presId="urn:microsoft.com/office/officeart/2005/8/layout/hProcess9"/>
    <dgm:cxn modelId="{C74D8979-E7F5-4DB9-BB03-167D5DEE287B}" type="presParOf" srcId="{ED414CB2-548F-4C56-B34F-0C27A5C064D4}" destId="{CA85C3E9-4090-4A15-AF53-F51DC9E4320D}" srcOrd="1" destOrd="0" presId="urn:microsoft.com/office/officeart/2005/8/layout/hProcess9"/>
    <dgm:cxn modelId="{B07CC30A-9138-4B55-91B9-2104D5AF1738}" type="presParOf" srcId="{ED414CB2-548F-4C56-B34F-0C27A5C064D4}" destId="{3EB0B154-9F00-4301-8DF0-BA8AB7F4D615}" srcOrd="2" destOrd="0" presId="urn:microsoft.com/office/officeart/2005/8/layout/hProcess9"/>
    <dgm:cxn modelId="{66AC7AA5-4D81-4EE0-95D8-1939EA7A5A55}" type="presParOf" srcId="{ED414CB2-548F-4C56-B34F-0C27A5C064D4}" destId="{5DC9FD02-087B-4971-A628-49983AD8CEA5}" srcOrd="3" destOrd="0" presId="urn:microsoft.com/office/officeart/2005/8/layout/hProcess9"/>
    <dgm:cxn modelId="{69B6D9DD-CBE9-4AFE-B95C-43639F63AF3D}" type="presParOf" srcId="{ED414CB2-548F-4C56-B34F-0C27A5C064D4}" destId="{4DA08BA7-8981-492C-A208-387279183A9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lt-LT"/>
              <a:t>Spustelėję redaguokite stilių</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en-US" dirty="0"/>
          </a:p>
        </p:txBody>
      </p:sp>
      <p:sp>
        <p:nvSpPr>
          <p:cNvPr id="7" name="Date Placeholder 6"/>
          <p:cNvSpPr>
            <a:spLocks noGrp="1"/>
          </p:cNvSpPr>
          <p:nvPr>
            <p:ph type="dt" sz="half" idx="10"/>
          </p:nvPr>
        </p:nvSpPr>
        <p:spPr/>
        <p:txBody>
          <a:bodyPr/>
          <a:lstStyle/>
          <a:p>
            <a:fld id="{508AB03A-F558-42CE-834C-4AFE8C590C37}" type="datetimeFigureOut">
              <a:rPr lang="lt-LT" smtClean="0"/>
              <a:t>2021-11-12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15374926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8AB03A-F558-42CE-834C-4AFE8C590C37}" type="datetimeFigureOut">
              <a:rPr lang="lt-LT" smtClean="0"/>
              <a:t>2021-11-12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59101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lt-LT"/>
              <a:t>Spustelėję redaguokite stilių</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8AB03A-F558-42CE-834C-4AFE8C590C37}" type="datetimeFigureOut">
              <a:rPr lang="lt-LT" smtClean="0"/>
              <a:t>2021-11-12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300283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508AB03A-F558-42CE-834C-4AFE8C590C37}" type="datetimeFigureOut">
              <a:rPr lang="lt-LT" smtClean="0"/>
              <a:t>2021-11-12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194583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lt-LT"/>
              <a:t>Spustelėję redaguokite stilių</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7" name="Date Placeholder 6"/>
          <p:cNvSpPr>
            <a:spLocks noGrp="1"/>
          </p:cNvSpPr>
          <p:nvPr>
            <p:ph type="dt" sz="half" idx="10"/>
          </p:nvPr>
        </p:nvSpPr>
        <p:spPr/>
        <p:txBody>
          <a:bodyPr/>
          <a:lstStyle/>
          <a:p>
            <a:fld id="{508AB03A-F558-42CE-834C-4AFE8C590C37}" type="datetimeFigureOut">
              <a:rPr lang="lt-LT" smtClean="0"/>
              <a:t>2021-11-12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19409526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8" name="Date Placeholder 7"/>
          <p:cNvSpPr>
            <a:spLocks noGrp="1"/>
          </p:cNvSpPr>
          <p:nvPr>
            <p:ph type="dt" sz="half" idx="10"/>
          </p:nvPr>
        </p:nvSpPr>
        <p:spPr/>
        <p:txBody>
          <a:bodyPr/>
          <a:lstStyle/>
          <a:p>
            <a:fld id="{508AB03A-F558-42CE-834C-4AFE8C590C37}" type="datetimeFigureOut">
              <a:rPr lang="lt-LT" smtClean="0"/>
              <a:t>2021-11-12</a:t>
            </a:fld>
            <a:endParaRPr lang="lt-LT"/>
          </a:p>
        </p:txBody>
      </p:sp>
      <p:sp>
        <p:nvSpPr>
          <p:cNvPr id="9" name="Footer Placeholder 8"/>
          <p:cNvSpPr>
            <a:spLocks noGrp="1"/>
          </p:cNvSpPr>
          <p:nvPr>
            <p:ph type="ftr" sz="quarter" idx="11"/>
          </p:nvPr>
        </p:nvSpPr>
        <p:spPr/>
        <p:txBody>
          <a:bodyPr/>
          <a:lstStyle/>
          <a:p>
            <a:endParaRPr lang="lt-LT"/>
          </a:p>
        </p:txBody>
      </p:sp>
      <p:sp>
        <p:nvSpPr>
          <p:cNvPr id="10" name="Slide Number Placeholder 9"/>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314977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1583436" y="3143250"/>
            <a:ext cx="4270248" cy="2596776"/>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7" name="Date Placeholder 6"/>
          <p:cNvSpPr>
            <a:spLocks noGrp="1"/>
          </p:cNvSpPr>
          <p:nvPr>
            <p:ph type="dt" sz="half" idx="10"/>
          </p:nvPr>
        </p:nvSpPr>
        <p:spPr/>
        <p:txBody>
          <a:bodyPr/>
          <a:lstStyle/>
          <a:p>
            <a:fld id="{508AB03A-F558-42CE-834C-4AFE8C590C37}" type="datetimeFigureOut">
              <a:rPr lang="lt-LT" smtClean="0"/>
              <a:t>2021-11-12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635A8820-7BBA-4B84-A876-D24F637C9614}" type="slidenum">
              <a:rPr lang="lt-LT" smtClean="0"/>
              <a:t>‹#›</a:t>
            </a:fld>
            <a:endParaRPr lang="lt-LT"/>
          </a:p>
        </p:txBody>
      </p:sp>
      <p:sp>
        <p:nvSpPr>
          <p:cNvPr id="10" name="Title 9"/>
          <p:cNvSpPr>
            <a:spLocks noGrp="1"/>
          </p:cNvSpPr>
          <p:nvPr>
            <p:ph type="title"/>
          </p:nvPr>
        </p:nvSpPr>
        <p:spPr/>
        <p:txBody>
          <a:bodyPr/>
          <a:lstStyle/>
          <a:p>
            <a:r>
              <a:rPr lang="lt-LT"/>
              <a:t>Spustelėję redaguokite stilių</a:t>
            </a:r>
            <a:endParaRPr lang="en-US" dirty="0"/>
          </a:p>
        </p:txBody>
      </p:sp>
    </p:spTree>
    <p:extLst>
      <p:ext uri="{BB962C8B-B14F-4D97-AF65-F5344CB8AC3E}">
        <p14:creationId xmlns:p14="http://schemas.microsoft.com/office/powerpoint/2010/main" val="276190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508AB03A-F558-42CE-834C-4AFE8C590C37}" type="datetimeFigureOut">
              <a:rPr lang="lt-LT" smtClean="0"/>
              <a:t>2021-11-12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29344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AB03A-F558-42CE-834C-4AFE8C590C37}" type="datetimeFigureOut">
              <a:rPr lang="lt-LT" smtClean="0"/>
              <a:t>2021-11-12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2928649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lt-LT"/>
              <a:t>Spustelėję redaguokite stilių</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9" name="Date Placeholder 8"/>
          <p:cNvSpPr>
            <a:spLocks noGrp="1"/>
          </p:cNvSpPr>
          <p:nvPr>
            <p:ph type="dt" sz="half" idx="10"/>
          </p:nvPr>
        </p:nvSpPr>
        <p:spPr/>
        <p:txBody>
          <a:bodyPr/>
          <a:lstStyle/>
          <a:p>
            <a:fld id="{508AB03A-F558-42CE-834C-4AFE8C590C37}" type="datetimeFigureOut">
              <a:rPr lang="lt-LT" smtClean="0"/>
              <a:t>2021-11-12</a:t>
            </a:fld>
            <a:endParaRPr lang="lt-LT"/>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lt-LT"/>
          </a:p>
        </p:txBody>
      </p:sp>
      <p:sp>
        <p:nvSpPr>
          <p:cNvPr id="11" name="Slide Number Placeholder 10"/>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1182784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lt-LT"/>
              <a:t>Spustelėję redaguokite stilių</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08AB03A-F558-42CE-834C-4AFE8C590C37}" type="datetimeFigureOut">
              <a:rPr lang="lt-LT" smtClean="0"/>
              <a:t>2021-11-12</a:t>
            </a:fld>
            <a:endParaRPr lang="lt-LT"/>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lt-LT"/>
          </a:p>
        </p:txBody>
      </p:sp>
      <p:sp>
        <p:nvSpPr>
          <p:cNvPr id="10" name="Slide Number Placeholder 9"/>
          <p:cNvSpPr>
            <a:spLocks noGrp="1"/>
          </p:cNvSpPr>
          <p:nvPr>
            <p:ph type="sldNum" sz="quarter" idx="12"/>
          </p:nvPr>
        </p:nvSpPr>
        <p:spPr/>
        <p:txBody>
          <a:bodyPr/>
          <a:lstStyle/>
          <a:p>
            <a:fld id="{635A8820-7BBA-4B84-A876-D24F637C9614}" type="slidenum">
              <a:rPr lang="lt-LT" smtClean="0"/>
              <a:t>‹#›</a:t>
            </a:fld>
            <a:endParaRPr lang="lt-LT"/>
          </a:p>
        </p:txBody>
      </p:sp>
    </p:spTree>
    <p:extLst>
      <p:ext uri="{BB962C8B-B14F-4D97-AF65-F5344CB8AC3E}">
        <p14:creationId xmlns:p14="http://schemas.microsoft.com/office/powerpoint/2010/main" val="68339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lt-LT"/>
              <a:t>Spustelėję redaguokite stilių</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08AB03A-F558-42CE-834C-4AFE8C590C37}" type="datetimeFigureOut">
              <a:rPr lang="lt-LT" smtClean="0"/>
              <a:t>2021-11-12</a:t>
            </a:fld>
            <a:endParaRPr lang="lt-LT"/>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lt-LT"/>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35A8820-7BBA-4B84-A876-D24F637C9614}" type="slidenum">
              <a:rPr lang="lt-LT" smtClean="0"/>
              <a:t>‹#›</a:t>
            </a:fld>
            <a:endParaRPr lang="lt-LT"/>
          </a:p>
        </p:txBody>
      </p:sp>
    </p:spTree>
    <p:extLst>
      <p:ext uri="{BB962C8B-B14F-4D97-AF65-F5344CB8AC3E}">
        <p14:creationId xmlns:p14="http://schemas.microsoft.com/office/powerpoint/2010/main" val="1989988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6B55105E-F94D-4327-A5B6-1B2DD2968134}"/>
              </a:ext>
            </a:extLst>
          </p:cNvPr>
          <p:cNvSpPr>
            <a:spLocks noGrp="1"/>
          </p:cNvSpPr>
          <p:nvPr>
            <p:ph type="ctrTitle"/>
          </p:nvPr>
        </p:nvSpPr>
        <p:spPr/>
        <p:txBody>
          <a:bodyPr>
            <a:normAutofit fontScale="90000"/>
          </a:bodyPr>
          <a:lstStyle/>
          <a:p>
            <a:r>
              <a:rPr lang="lt-LT" dirty="0">
                <a:latin typeface="Times New Roman" pitchFamily="18" charset="0"/>
                <a:cs typeface="Times New Roman" pitchFamily="18" charset="0"/>
              </a:rPr>
              <a:t>Mokymosi per judesį metodikos taikymas muzikos</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užsiėmimuose</a:t>
            </a:r>
          </a:p>
        </p:txBody>
      </p:sp>
      <p:sp>
        <p:nvSpPr>
          <p:cNvPr id="3" name="Antrinis pavadinimas 2">
            <a:extLst>
              <a:ext uri="{FF2B5EF4-FFF2-40B4-BE49-F238E27FC236}">
                <a16:creationId xmlns:a16="http://schemas.microsoft.com/office/drawing/2014/main" xmlns="" id="{EE3D8242-DE62-4DC0-B7AE-D9F47CBDB7B0}"/>
              </a:ext>
            </a:extLst>
          </p:cNvPr>
          <p:cNvSpPr>
            <a:spLocks noGrp="1"/>
          </p:cNvSpPr>
          <p:nvPr>
            <p:ph type="subTitle" idx="1"/>
          </p:nvPr>
        </p:nvSpPr>
        <p:spPr>
          <a:xfrm>
            <a:off x="2948412" y="5618106"/>
            <a:ext cx="6801612" cy="1239894"/>
          </a:xfrm>
        </p:spPr>
        <p:txBody>
          <a:bodyPr/>
          <a:lstStyle/>
          <a:p>
            <a:r>
              <a:rPr lang="en-US" dirty="0">
                <a:latin typeface="Times New Roman" pitchFamily="18" charset="0"/>
                <a:cs typeface="Times New Roman" pitchFamily="18" charset="0"/>
              </a:rPr>
              <a:t>Pre</a:t>
            </a:r>
            <a:r>
              <a:rPr lang="lt-LT" dirty="0">
                <a:latin typeface="Times New Roman" pitchFamily="18" charset="0"/>
                <a:cs typeface="Times New Roman" pitchFamily="18" charset="0"/>
              </a:rPr>
              <a:t>zentaciją parengė Kauno l-d „Boružėlė“ muzikos mokytojos Evelina Gaidytė ir Indrė Marcinkevičienė</a:t>
            </a:r>
            <a:r>
              <a:rPr lang="en-US" dirty="0">
                <a:latin typeface="Times New Roman" pitchFamily="18" charset="0"/>
                <a:cs typeface="Times New Roman" pitchFamily="18" charset="0"/>
              </a:rPr>
              <a:t>	</a:t>
            </a:r>
            <a:endParaRPr lang="lt-LT" dirty="0">
              <a:latin typeface="Times New Roman" pitchFamily="18" charset="0"/>
              <a:cs typeface="Times New Roman" pitchFamily="18" charset="0"/>
            </a:endParaRPr>
          </a:p>
        </p:txBody>
      </p:sp>
      <p:sp>
        <p:nvSpPr>
          <p:cNvPr id="4" name="Rectangle 3"/>
          <p:cNvSpPr/>
          <p:nvPr/>
        </p:nvSpPr>
        <p:spPr>
          <a:xfrm>
            <a:off x="10455040" y="5897727"/>
            <a:ext cx="1258678" cy="369332"/>
          </a:xfrm>
          <a:prstGeom prst="rect">
            <a:avLst/>
          </a:prstGeom>
        </p:spPr>
        <p:txBody>
          <a:bodyPr wrap="none">
            <a:spAutoFit/>
          </a:bodyPr>
          <a:lstStyle/>
          <a:p>
            <a:r>
              <a:rPr lang="en-US" dirty="0">
                <a:latin typeface="Times New Roman" pitchFamily="18" charset="0"/>
                <a:cs typeface="Times New Roman" pitchFamily="18" charset="0"/>
              </a:rPr>
              <a:t>2021-11-17</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2" y="258153"/>
            <a:ext cx="4715044" cy="1178761"/>
          </a:xfrm>
          <a:prstGeom prst="rect">
            <a:avLst/>
          </a:prstGeom>
        </p:spPr>
      </p:pic>
    </p:spTree>
    <p:extLst>
      <p:ext uri="{BB962C8B-B14F-4D97-AF65-F5344CB8AC3E}">
        <p14:creationId xmlns:p14="http://schemas.microsoft.com/office/powerpoint/2010/main" val="3778658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t-LT" dirty="0" smtClean="0">
                <a:latin typeface="Times New Roman" pitchFamily="18" charset="0"/>
                <a:cs typeface="Times New Roman" pitchFamily="18" charset="0"/>
              </a:rPr>
              <a:t>Ačiū už dėmesį</a:t>
            </a:r>
            <a:endParaRPr lang="lt-LT" dirty="0">
              <a:latin typeface="Times New Roman" pitchFamily="18" charset="0"/>
              <a:cs typeface="Times New Roman" pitchFamily="18" charset="0"/>
            </a:endParaRPr>
          </a:p>
        </p:txBody>
      </p:sp>
      <p:sp>
        <p:nvSpPr>
          <p:cNvPr id="3" name="Subtitle 2"/>
          <p:cNvSpPr>
            <a:spLocks noGrp="1"/>
          </p:cNvSpPr>
          <p:nvPr>
            <p:ph type="subTitle" idx="1"/>
          </p:nvPr>
        </p:nvSpPr>
        <p:spPr>
          <a:xfrm>
            <a:off x="4695444" y="4336216"/>
            <a:ext cx="6801612" cy="1239894"/>
          </a:xfrm>
        </p:spPr>
        <p:txBody>
          <a:bodyPr>
            <a:normAutofit lnSpcReduction="10000"/>
          </a:bodyPr>
          <a:lstStyle/>
          <a:p>
            <a:pPr algn="r"/>
            <a:r>
              <a:rPr lang="lt-LT" dirty="0" smtClean="0">
                <a:latin typeface="Times New Roman" pitchFamily="18" charset="0"/>
                <a:cs typeface="Times New Roman" pitchFamily="18" charset="0"/>
              </a:rPr>
              <a:t>Kauno l-d ,,Boružėlė” muzikos mokytojos</a:t>
            </a:r>
          </a:p>
          <a:p>
            <a:pPr algn="r"/>
            <a:r>
              <a:rPr lang="lt-LT" dirty="0" smtClean="0">
                <a:latin typeface="Times New Roman" pitchFamily="18" charset="0"/>
                <a:cs typeface="Times New Roman" pitchFamily="18" charset="0"/>
              </a:rPr>
              <a:t>Evelina Gaidytė ir Indrė Marcinkevičienė</a:t>
            </a:r>
          </a:p>
          <a:p>
            <a:pPr algn="r"/>
            <a:r>
              <a:rPr lang="lt-LT" dirty="0" smtClean="0">
                <a:latin typeface="Times New Roman" pitchFamily="18" charset="0"/>
                <a:cs typeface="Times New Roman" pitchFamily="18" charset="0"/>
              </a:rPr>
              <a:t>2021-11-17</a:t>
            </a:r>
            <a:endParaRPr lang="lt-LT"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256" y="5481637"/>
            <a:ext cx="4089830" cy="1022458"/>
          </a:xfrm>
          <a:prstGeom prst="rect">
            <a:avLst/>
          </a:prstGeom>
        </p:spPr>
      </p:pic>
    </p:spTree>
    <p:extLst>
      <p:ext uri="{BB962C8B-B14F-4D97-AF65-F5344CB8AC3E}">
        <p14:creationId xmlns:p14="http://schemas.microsoft.com/office/powerpoint/2010/main" val="155878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92FAE0CB-51E3-4AC7-A7BC-745865419176}"/>
              </a:ext>
            </a:extLst>
          </p:cNvPr>
          <p:cNvSpPr>
            <a:spLocks noGrp="1"/>
          </p:cNvSpPr>
          <p:nvPr>
            <p:ph type="title"/>
          </p:nvPr>
        </p:nvSpPr>
        <p:spPr>
          <a:xfrm>
            <a:off x="2233171" y="989185"/>
            <a:ext cx="7729728" cy="1188720"/>
          </a:xfrm>
        </p:spPr>
        <p:txBody>
          <a:bodyPr/>
          <a:lstStyle/>
          <a:p>
            <a:r>
              <a:rPr lang="lt-LT" dirty="0">
                <a:latin typeface="Times New Roman" pitchFamily="18" charset="0"/>
                <a:cs typeface="Times New Roman" pitchFamily="18" charset="0"/>
              </a:rPr>
              <a:t>Veiklos</a:t>
            </a:r>
          </a:p>
        </p:txBody>
      </p:sp>
      <p:sp>
        <p:nvSpPr>
          <p:cNvPr id="3" name="Turinio vietos rezervavimo ženklas 2">
            <a:extLst>
              <a:ext uri="{FF2B5EF4-FFF2-40B4-BE49-F238E27FC236}">
                <a16:creationId xmlns:a16="http://schemas.microsoft.com/office/drawing/2014/main" xmlns="" id="{78BBE505-4CC4-4000-B7D3-336FEB479544}"/>
              </a:ext>
            </a:extLst>
          </p:cNvPr>
          <p:cNvSpPr>
            <a:spLocks noGrp="1"/>
          </p:cNvSpPr>
          <p:nvPr>
            <p:ph idx="1"/>
          </p:nvPr>
        </p:nvSpPr>
        <p:spPr/>
        <p:txBody>
          <a:bodyPr/>
          <a:lstStyle/>
          <a:p>
            <a:r>
              <a:rPr lang="lt-LT" sz="2000" dirty="0">
                <a:latin typeface="Times New Roman" pitchFamily="18" charset="0"/>
                <a:cs typeface="Times New Roman" pitchFamily="18" charset="0"/>
              </a:rPr>
              <a:t>Muzikiniai žaidimai (kūno mankštelė, su spalvų parašiutu, interaktyviaisiais kubais, muzikiniais instrumentais, kėdėmis, skarelėmis),</a:t>
            </a:r>
          </a:p>
          <a:p>
            <a:r>
              <a:rPr lang="lt-LT" sz="2000" dirty="0">
                <a:latin typeface="Times New Roman" pitchFamily="18" charset="0"/>
                <a:cs typeface="Times New Roman" pitchFamily="18" charset="0"/>
              </a:rPr>
              <a:t>Grojimas instrumentais įsikūnijus į skirtingus personažus,</a:t>
            </a:r>
          </a:p>
          <a:p>
            <a:r>
              <a:rPr lang="lt-LT" sz="2000" dirty="0">
                <a:latin typeface="Times New Roman" pitchFamily="18" charset="0"/>
                <a:cs typeface="Times New Roman" pitchFamily="18" charset="0"/>
              </a:rPr>
              <a:t>Kūno perkusija,</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Daina su judesiais.</a:t>
            </a:r>
            <a:endParaRPr lang="lt-LT" sz="2000" dirty="0">
              <a:latin typeface="Times New Roman" pitchFamily="18" charset="0"/>
              <a:cs typeface="Times New Roman" pitchFamily="18" charset="0"/>
            </a:endParaRPr>
          </a:p>
          <a:p>
            <a:endParaRPr lang="lt-LT"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256" y="5481637"/>
            <a:ext cx="4089830" cy="1022458"/>
          </a:xfrm>
          <a:prstGeom prst="rect">
            <a:avLst/>
          </a:prstGeom>
        </p:spPr>
      </p:pic>
    </p:spTree>
    <p:extLst>
      <p:ext uri="{BB962C8B-B14F-4D97-AF65-F5344CB8AC3E}">
        <p14:creationId xmlns:p14="http://schemas.microsoft.com/office/powerpoint/2010/main" val="241516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F796583E-35E6-4745-AB37-77591A40FD18}"/>
              </a:ext>
            </a:extLst>
          </p:cNvPr>
          <p:cNvSpPr>
            <a:spLocks noGrp="1"/>
          </p:cNvSpPr>
          <p:nvPr>
            <p:ph type="title"/>
          </p:nvPr>
        </p:nvSpPr>
        <p:spPr/>
        <p:txBody>
          <a:bodyPr/>
          <a:lstStyle/>
          <a:p>
            <a:r>
              <a:rPr lang="lt-LT" dirty="0">
                <a:latin typeface="Times New Roman" pitchFamily="18" charset="0"/>
                <a:cs typeface="Times New Roman" pitchFamily="18" charset="0"/>
              </a:rPr>
              <a:t>Nauda vaikui</a:t>
            </a:r>
          </a:p>
        </p:txBody>
      </p:sp>
      <p:sp>
        <p:nvSpPr>
          <p:cNvPr id="3" name="Turinio vietos rezervavimo ženklas 2">
            <a:extLst>
              <a:ext uri="{FF2B5EF4-FFF2-40B4-BE49-F238E27FC236}">
                <a16:creationId xmlns:a16="http://schemas.microsoft.com/office/drawing/2014/main" xmlns="" id="{BC679DC6-A164-4764-9C57-E45B9C23C815}"/>
              </a:ext>
            </a:extLst>
          </p:cNvPr>
          <p:cNvSpPr>
            <a:spLocks noGrp="1"/>
          </p:cNvSpPr>
          <p:nvPr>
            <p:ph idx="1"/>
          </p:nvPr>
        </p:nvSpPr>
        <p:spPr/>
        <p:txBody>
          <a:bodyPr/>
          <a:lstStyle/>
          <a:p>
            <a:pPr marL="0" indent="0">
              <a:buNone/>
            </a:pPr>
            <a:r>
              <a:rPr lang="lt-LT" sz="2400" i="1" dirty="0">
                <a:latin typeface="Times New Roman" pitchFamily="18" charset="0"/>
                <a:cs typeface="Times New Roman" pitchFamily="18" charset="0"/>
              </a:rPr>
              <a:t>Judesio panaudojimas muzikos veikloje gerina:</a:t>
            </a:r>
          </a:p>
          <a:p>
            <a:r>
              <a:rPr lang="lt-LT" sz="2000" dirty="0">
                <a:latin typeface="Times New Roman" pitchFamily="18" charset="0"/>
                <a:cs typeface="Times New Roman" pitchFamily="18" charset="0"/>
              </a:rPr>
              <a:t>Garsų aukščio ir melodijos atpažinimą,</a:t>
            </a:r>
          </a:p>
          <a:p>
            <a:r>
              <a:rPr lang="lt-LT" sz="2000" dirty="0">
                <a:latin typeface="Times New Roman" pitchFamily="18" charset="0"/>
                <a:cs typeface="Times New Roman" pitchFamily="18" charset="0"/>
              </a:rPr>
              <a:t>Melodinę ir ritminę klausą, </a:t>
            </a:r>
          </a:p>
          <a:p>
            <a:r>
              <a:rPr lang="lt-LT" sz="2000" dirty="0">
                <a:latin typeface="Times New Roman" pitchFamily="18" charset="0"/>
                <a:cs typeface="Times New Roman" pitchFamily="18" charset="0"/>
              </a:rPr>
              <a:t>Muzikos suvokimą,</a:t>
            </a:r>
          </a:p>
          <a:p>
            <a:r>
              <a:rPr lang="lt-LT" sz="2000" dirty="0">
                <a:latin typeface="Times New Roman" pitchFamily="18" charset="0"/>
                <a:cs typeface="Times New Roman" pitchFamily="18" charset="0"/>
              </a:rPr>
              <a:t>Kūrybiškumą.</a:t>
            </a:r>
          </a:p>
          <a:p>
            <a:endParaRPr lang="lt-LT" dirty="0">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256" y="5481637"/>
            <a:ext cx="4089830" cy="1022458"/>
          </a:xfrm>
          <a:prstGeom prst="rect">
            <a:avLst/>
          </a:prstGeom>
        </p:spPr>
      </p:pic>
    </p:spTree>
    <p:extLst>
      <p:ext uri="{BB962C8B-B14F-4D97-AF65-F5344CB8AC3E}">
        <p14:creationId xmlns:p14="http://schemas.microsoft.com/office/powerpoint/2010/main" val="4045441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Veikla – Dainelė ,,Mankšta”</a:t>
            </a:r>
          </a:p>
        </p:txBody>
      </p:sp>
      <p:sp>
        <p:nvSpPr>
          <p:cNvPr id="3" name="Content Placeholder 2"/>
          <p:cNvSpPr>
            <a:spLocks noGrp="1"/>
          </p:cNvSpPr>
          <p:nvPr>
            <p:ph sz="half" idx="1"/>
          </p:nvPr>
        </p:nvSpPr>
        <p:spPr>
          <a:xfrm>
            <a:off x="1590076" y="2367634"/>
            <a:ext cx="4271771" cy="3938781"/>
          </a:xfrm>
        </p:spPr>
        <p:txBody>
          <a:bodyPr>
            <a:noAutofit/>
          </a:bodyPr>
          <a:lstStyle/>
          <a:p>
            <a:pPr algn="just"/>
            <a:r>
              <a:rPr lang="lt-LT" sz="1600" dirty="0">
                <a:latin typeface="Times New Roman" pitchFamily="18" charset="0"/>
                <a:cs typeface="Times New Roman" pitchFamily="18" charset="0"/>
              </a:rPr>
              <a:t>Rytas, diena ar vakaras, muzikos užsiėmimas ikimokykliniame ir priešmokykliniame amžiuje prasideda dainele ,,Mankšta”. Priklausomai nuo dienos meto pakeičiamas žodis ,,rytas” į ,,diena” ar ,,vakaras”. </a:t>
            </a:r>
          </a:p>
          <a:p>
            <a:pPr algn="just"/>
            <a:r>
              <a:rPr lang="lt-LT" sz="1600" dirty="0">
                <a:latin typeface="Times New Roman" pitchFamily="18" charset="0"/>
                <a:cs typeface="Times New Roman" pitchFamily="18" charset="0"/>
              </a:rPr>
              <a:t>Daina su judesiais</a:t>
            </a:r>
            <a:r>
              <a:rPr lang="en-US" sz="1600" dirty="0">
                <a:latin typeface="Times New Roman" pitchFamily="18" charset="0"/>
                <a:cs typeface="Times New Roman" pitchFamily="18" charset="0"/>
              </a:rPr>
              <a:t> kaip </a:t>
            </a:r>
            <a:r>
              <a:rPr lang="lt-LT" sz="1600" dirty="0">
                <a:latin typeface="Times New Roman" pitchFamily="18" charset="0"/>
                <a:cs typeface="Times New Roman" pitchFamily="18" charset="0"/>
              </a:rPr>
              <a:t>veikla daugumai girdėta ir dažnai naudojama muzikos, sporto, kelionių, ekskursijų ar kitokių veiklų metu. Tačiau šią dainelę vaikai atlieka aktyviau nei įprastą dainelę su judesiais:</a:t>
            </a:r>
          </a:p>
          <a:p>
            <a:pPr marL="228600" lvl="1" indent="0" algn="just">
              <a:buNone/>
            </a:pPr>
            <a:r>
              <a:rPr lang="lt-LT" dirty="0">
                <a:latin typeface="Times New Roman" pitchFamily="18" charset="0"/>
                <a:cs typeface="Times New Roman" pitchFamily="18" charset="0"/>
              </a:rPr>
              <a:t>1) Pradžioje lėčiau, o vėliau greitesniu tempu</a:t>
            </a:r>
          </a:p>
          <a:p>
            <a:pPr marL="228600" lvl="1" indent="0" algn="just">
              <a:buNone/>
            </a:pPr>
            <a:r>
              <a:rPr lang="lt-LT" dirty="0">
                <a:latin typeface="Times New Roman" pitchFamily="18" charset="0"/>
                <a:cs typeface="Times New Roman" pitchFamily="18" charset="0"/>
              </a:rPr>
              <a:t>2) </a:t>
            </a:r>
            <a:r>
              <a:rPr lang="en-US" dirty="0">
                <a:latin typeface="Times New Roman" pitchFamily="18" charset="0"/>
                <a:cs typeface="Times New Roman" pitchFamily="18" charset="0"/>
              </a:rPr>
              <a:t>Judesiai rodomi visos dainelės metu </a:t>
            </a:r>
            <a:endParaRPr lang="lt-LT" dirty="0">
              <a:latin typeface="Times New Roman" pitchFamily="18" charset="0"/>
              <a:cs typeface="Times New Roman" pitchFamily="18" charset="0"/>
            </a:endParaRPr>
          </a:p>
          <a:p>
            <a:pPr algn="just"/>
            <a:endParaRPr lang="lt-LT" sz="140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fontScale="85000" lnSpcReduction="20000"/>
          </a:bodyPr>
          <a:lstStyle/>
          <a:p>
            <a:pPr marL="0" indent="0" algn="ctr">
              <a:buNone/>
            </a:pPr>
            <a:r>
              <a:rPr lang="lt-LT" dirty="0">
                <a:latin typeface="Times New Roman" pitchFamily="18" charset="0"/>
                <a:cs typeface="Times New Roman" pitchFamily="18" charset="0"/>
              </a:rPr>
              <a:t>MANKŠTA</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Labas rytas, tau galvyte,</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Ausis, nosis ir burnyte,</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Labas rytas jums pečiai,</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Būkit tiesūs kaip kariai.</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Rankos būkit visad stiprios,</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Pirštai, būkit visad miklūs.</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Į svečius keliaukit</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Kojų pirštus pagaukit.</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Tu, liemuo lankstykis,</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Kojos, patrepsėkit</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Ir linksmai </a:t>
            </a:r>
            <a:r>
              <a:rPr lang="en-US" dirty="0">
                <a:latin typeface="Times New Roman" pitchFamily="18" charset="0"/>
                <a:cs typeface="Times New Roman" pitchFamily="18" charset="0"/>
              </a:rPr>
              <a:t>į darželį</a:t>
            </a:r>
            <a:r>
              <a:rPr lang="lt-LT" dirty="0">
                <a:latin typeface="Times New Roman" pitchFamily="18" charset="0"/>
                <a:cs typeface="Times New Roman" pitchFamily="18" charset="0"/>
              </a:rPr>
              <a:t/>
            </a:r>
            <a:br>
              <a:rPr lang="lt-LT" dirty="0">
                <a:latin typeface="Times New Roman" pitchFamily="18" charset="0"/>
                <a:cs typeface="Times New Roman" pitchFamily="18" charset="0"/>
              </a:rPr>
            </a:br>
            <a:r>
              <a:rPr lang="lt-LT" dirty="0">
                <a:latin typeface="Times New Roman" pitchFamily="18" charset="0"/>
                <a:cs typeface="Times New Roman" pitchFamily="18" charset="0"/>
              </a:rPr>
              <a:t>Judvi paskubėki</a:t>
            </a:r>
            <a:r>
              <a:rPr lang="en-US" dirty="0">
                <a:latin typeface="Times New Roman" pitchFamily="18" charset="0"/>
                <a:cs typeface="Times New Roman" pitchFamily="18" charset="0"/>
              </a:rPr>
              <a:t>t</a:t>
            </a:r>
            <a:r>
              <a:rPr lang="lt-LT" dirty="0">
                <a:latin typeface="Calisto MT" pitchFamily="18" charset="0"/>
              </a:rPr>
              <a:t>.</a:t>
            </a:r>
            <a:endParaRPr lang="en-US" dirty="0">
              <a:latin typeface="Calisto MT" pitchFamily="18" charset="0"/>
            </a:endParaRPr>
          </a:p>
        </p:txBody>
      </p:sp>
      <p:sp>
        <p:nvSpPr>
          <p:cNvPr id="5" name="Rounded Rectangle 4"/>
          <p:cNvSpPr/>
          <p:nvPr/>
        </p:nvSpPr>
        <p:spPr>
          <a:xfrm>
            <a:off x="7053945" y="2310488"/>
            <a:ext cx="2849336" cy="3567797"/>
          </a:xfrm>
          <a:prstGeom prst="roundRect">
            <a:avLst/>
          </a:prstGeom>
          <a:blipFill dpi="0" rotWithShape="1">
            <a:blip r:embed="rId2">
              <a:alphaModFix amt="25000"/>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632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892968556"/>
              </p:ext>
            </p:extLst>
          </p:nvPr>
        </p:nvGraphicFramePr>
        <p:xfrm>
          <a:off x="717553" y="416378"/>
          <a:ext cx="10139278" cy="6315649"/>
        </p:xfrm>
        <a:graphic>
          <a:graphicData uri="http://schemas.openxmlformats.org/drawingml/2006/table">
            <a:tbl>
              <a:tblPr firstRow="1" bandRow="1">
                <a:tableStyleId>{9D7B26C5-4107-4FEC-AEDC-1716B250A1EF}</a:tableStyleId>
              </a:tblPr>
              <a:tblGrid>
                <a:gridCol w="2043430">
                  <a:extLst>
                    <a:ext uri="{9D8B030D-6E8A-4147-A177-3AD203B41FA5}">
                      <a16:colId xmlns:a16="http://schemas.microsoft.com/office/drawing/2014/main" xmlns="" val="20000"/>
                    </a:ext>
                  </a:extLst>
                </a:gridCol>
                <a:gridCol w="3025827">
                  <a:extLst>
                    <a:ext uri="{9D8B030D-6E8A-4147-A177-3AD203B41FA5}">
                      <a16:colId xmlns:a16="http://schemas.microsoft.com/office/drawing/2014/main" xmlns="" val="20001"/>
                    </a:ext>
                  </a:extLst>
                </a:gridCol>
                <a:gridCol w="5070021">
                  <a:extLst>
                    <a:ext uri="{9D8B030D-6E8A-4147-A177-3AD203B41FA5}">
                      <a16:colId xmlns:a16="http://schemas.microsoft.com/office/drawing/2014/main" xmlns="" val="20002"/>
                    </a:ext>
                  </a:extLst>
                </a:gridCol>
              </a:tblGrid>
              <a:tr h="829249">
                <a:tc>
                  <a:txBody>
                    <a:bodyPr/>
                    <a:lstStyle/>
                    <a:p>
                      <a:pPr algn="ctr"/>
                      <a:r>
                        <a:rPr lang="en-US" sz="1100" dirty="0">
                          <a:latin typeface="Times New Roman" pitchFamily="18" charset="0"/>
                          <a:cs typeface="Times New Roman" pitchFamily="18" charset="0"/>
                        </a:rPr>
                        <a:t>Veikla – </a:t>
                      </a:r>
                    </a:p>
                    <a:p>
                      <a:pPr algn="ctr"/>
                      <a:r>
                        <a:rPr lang="en-US" sz="1100" dirty="0">
                          <a:latin typeface="Times New Roman" pitchFamily="18" charset="0"/>
                          <a:cs typeface="Times New Roman" pitchFamily="18" charset="0"/>
                        </a:rPr>
                        <a:t>Dainelė</a:t>
                      </a:r>
                      <a:r>
                        <a:rPr lang="en-US" sz="1100" baseline="0" dirty="0">
                          <a:latin typeface="Times New Roman" pitchFamily="18" charset="0"/>
                          <a:cs typeface="Times New Roman" pitchFamily="18" charset="0"/>
                        </a:rPr>
                        <a:t> ,,Mankšta”</a:t>
                      </a:r>
                      <a:r>
                        <a:rPr lang="lt-LT" sz="1100" baseline="0" dirty="0">
                          <a:latin typeface="Times New Roman" pitchFamily="18" charset="0"/>
                          <a:cs typeface="Times New Roman" pitchFamily="18" charset="0"/>
                        </a:rPr>
                        <a:t>. </a:t>
                      </a:r>
                    </a:p>
                    <a:p>
                      <a:pPr algn="ctr"/>
                      <a:endParaRPr lang="lt-LT" sz="1100" b="1" i="0" dirty="0">
                        <a:latin typeface="Times New Roman" pitchFamily="18" charset="0"/>
                        <a:cs typeface="Times New Roman" pitchFamily="18" charset="0"/>
                      </a:endParaRPr>
                    </a:p>
                  </a:txBody>
                  <a:tcPr anchor="ctr"/>
                </a:tc>
                <a:tc>
                  <a:txBody>
                    <a:bodyPr/>
                    <a:lstStyle/>
                    <a:p>
                      <a:pPr algn="ctr"/>
                      <a:r>
                        <a:rPr lang="en-US" u="sng" dirty="0">
                          <a:latin typeface="Times New Roman" pitchFamily="18" charset="0"/>
                          <a:cs typeface="Times New Roman" pitchFamily="18" charset="0"/>
                        </a:rPr>
                        <a:t>KAIP SEKĖSI MOKYTOJAI?</a:t>
                      </a:r>
                      <a:endParaRPr lang="lt-LT" i="1" u="sng" dirty="0">
                        <a:latin typeface="Times New Roman" pitchFamily="18" charset="0"/>
                        <a:cs typeface="Times New Roman" pitchFamily="18" charset="0"/>
                      </a:endParaRPr>
                    </a:p>
                  </a:txBody>
                  <a:tcPr anchor="ctr"/>
                </a:tc>
                <a:tc>
                  <a:txBody>
                    <a:bodyPr/>
                    <a:lstStyle/>
                    <a:p>
                      <a:pPr algn="ctr"/>
                      <a:r>
                        <a:rPr lang="en-US" u="sng" dirty="0">
                          <a:latin typeface="Times New Roman" pitchFamily="18" charset="0"/>
                          <a:cs typeface="Times New Roman" pitchFamily="18" charset="0"/>
                        </a:rPr>
                        <a:t>KAIP ĮSITRAUKĖ VAIKAI?</a:t>
                      </a:r>
                      <a:endParaRPr lang="lt-LT" i="1" u="sng"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0"/>
                  </a:ext>
                </a:extLst>
              </a:tr>
              <a:tr h="370840">
                <a:tc>
                  <a:txBody>
                    <a:bodyPr/>
                    <a:lstStyle/>
                    <a:p>
                      <a:r>
                        <a:rPr lang="en-US" sz="1600" b="1" dirty="0">
                          <a:latin typeface="Times New Roman" pitchFamily="18" charset="0"/>
                          <a:cs typeface="Times New Roman" pitchFamily="18" charset="0"/>
                        </a:rPr>
                        <a:t>Pristatymas</a:t>
                      </a:r>
                      <a:endParaRPr lang="lt-LT" sz="1600" b="1" dirty="0">
                        <a:latin typeface="Times New Roman" pitchFamily="18" charset="0"/>
                        <a:cs typeface="Times New Roman" pitchFamily="18" charset="0"/>
                      </a:endParaRPr>
                    </a:p>
                  </a:txBody>
                  <a:tcPr/>
                </a:tc>
                <a:tc>
                  <a:txBody>
                    <a:bodyPr/>
                    <a:lstStyle/>
                    <a:p>
                      <a:r>
                        <a:rPr lang="lt-LT" noProof="0" dirty="0">
                          <a:latin typeface="Times New Roman" pitchFamily="18" charset="0"/>
                          <a:cs typeface="Times New Roman" pitchFamily="18" charset="0"/>
                        </a:rPr>
                        <a:t>Muzikinis įrašas +</a:t>
                      </a:r>
                      <a:r>
                        <a:rPr lang="lt-LT" baseline="0" noProof="0" dirty="0">
                          <a:latin typeface="Times New Roman" pitchFamily="18" charset="0"/>
                          <a:cs typeface="Times New Roman" pitchFamily="18" charset="0"/>
                        </a:rPr>
                        <a:t> judesys = aktyvi diena nuo pačio ryto</a:t>
                      </a:r>
                      <a:endParaRPr lang="lt-LT" noProof="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t-LT" noProof="0" dirty="0">
                          <a:latin typeface="Times New Roman" pitchFamily="18" charset="0"/>
                          <a:cs typeface="Times New Roman" pitchFamily="18" charset="0"/>
                        </a:rPr>
                        <a:t>Ikimokyklinukai ir priešmokyklinukai labai stebėjo mokytoją, nes ji vis judėjo pristatydama dainą – dėmesio sutelkimas puikus.</a:t>
                      </a:r>
                    </a:p>
                  </a:txBody>
                  <a:tcPr/>
                </a:tc>
                <a:extLst>
                  <a:ext uri="{0D108BD9-81ED-4DB2-BD59-A6C34878D82A}">
                    <a16:rowId xmlns:a16="http://schemas.microsoft.com/office/drawing/2014/main" xmlns="" val="10001"/>
                  </a:ext>
                </a:extLst>
              </a:tr>
              <a:tr h="370840">
                <a:tc>
                  <a:txBody>
                    <a:bodyPr/>
                    <a:lstStyle/>
                    <a:p>
                      <a:r>
                        <a:rPr lang="en-US" sz="1600" b="1" dirty="0">
                          <a:latin typeface="Times New Roman" pitchFamily="18" charset="0"/>
                          <a:cs typeface="Times New Roman" pitchFamily="18" charset="0"/>
                        </a:rPr>
                        <a:t>Mokinimasis</a:t>
                      </a:r>
                      <a:endParaRPr lang="lt-LT" sz="1600" b="1" dirty="0">
                        <a:latin typeface="Times New Roman" pitchFamily="18" charset="0"/>
                        <a:cs typeface="Times New Roman" pitchFamily="18" charset="0"/>
                      </a:endParaRPr>
                    </a:p>
                  </a:txBody>
                  <a:tcPr/>
                </a:tc>
                <a:tc>
                  <a:txBody>
                    <a:bodyPr/>
                    <a:lstStyle/>
                    <a:p>
                      <a:pPr algn="just"/>
                      <a:r>
                        <a:rPr lang="lt-LT" noProof="0" dirty="0">
                          <a:latin typeface="Times New Roman" pitchFamily="18" charset="0"/>
                          <a:cs typeface="Times New Roman" pitchFamily="18" charset="0"/>
                        </a:rPr>
                        <a:t>Šiame</a:t>
                      </a:r>
                      <a:r>
                        <a:rPr lang="lt-LT" baseline="0" noProof="0" dirty="0">
                          <a:latin typeface="Times New Roman" pitchFamily="18" charset="0"/>
                          <a:cs typeface="Times New Roman" pitchFamily="18" charset="0"/>
                        </a:rPr>
                        <a:t> laikotarpyje yra daug kartojimų: kartojame dainelės žodžius, judesius, kelis kartus visą dainelę. Tad iššūkis mokytojai nepersistengti ypač jeigu per dieną yra ne trys, o daugiau grupių. </a:t>
                      </a:r>
                      <a:endParaRPr lang="lt-LT" noProof="0" dirty="0">
                        <a:latin typeface="Times New Roman" pitchFamily="18" charset="0"/>
                        <a:cs typeface="Times New Roman" pitchFamily="18" charset="0"/>
                      </a:endParaRPr>
                    </a:p>
                  </a:txBody>
                  <a:tcPr/>
                </a:tc>
                <a:tc>
                  <a:txBody>
                    <a:bodyPr/>
                    <a:lstStyle/>
                    <a:p>
                      <a:pPr algn="just"/>
                      <a:r>
                        <a:rPr lang="lt-LT" noProof="0" dirty="0">
                          <a:latin typeface="Times New Roman" pitchFamily="18" charset="0"/>
                          <a:cs typeface="Times New Roman" pitchFamily="18" charset="0"/>
                        </a:rPr>
                        <a:t>Vaikams</a:t>
                      </a:r>
                      <a:r>
                        <a:rPr lang="lt-LT" baseline="0" noProof="0" dirty="0">
                          <a:latin typeface="Times New Roman" pitchFamily="18" charset="0"/>
                          <a:cs typeface="Times New Roman" pitchFamily="18" charset="0"/>
                        </a:rPr>
                        <a:t> įdomu, smagu, labai aktyviai įsitraukia. Mokinimosi laikotarpiu ypatingai yra didelis mokinimosi per judesį rodiklis, nes vaikai, ne tik juda, bet ir rodo arba judina tas kūno dalis apie kurias dainuoja. Tad ne tik galima išmokti, bet ir dainuojant ir judant pasikartoti kūno fizionomiją. </a:t>
                      </a:r>
                    </a:p>
                    <a:p>
                      <a:pPr algn="just"/>
                      <a:r>
                        <a:rPr lang="lt-LT" baseline="0" noProof="0" dirty="0">
                          <a:latin typeface="Times New Roman" pitchFamily="18" charset="0"/>
                          <a:cs typeface="Times New Roman" pitchFamily="18" charset="0"/>
                        </a:rPr>
                        <a:t>Dėl didelio skaičiaus kartojimų vaikų aktyvumas mokinimosi laikotarpiu ypatingai didelis. Bekartojant puikiai išmoksta kur kokia kūno dalis yra. </a:t>
                      </a:r>
                      <a:endParaRPr lang="lt-LT" noProof="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70840">
                <a:tc>
                  <a:txBody>
                    <a:bodyPr/>
                    <a:lstStyle/>
                    <a:p>
                      <a:r>
                        <a:rPr lang="lt-LT" sz="1600" b="1" noProof="0" dirty="0">
                          <a:latin typeface="Times New Roman" pitchFamily="18" charset="0"/>
                          <a:cs typeface="Times New Roman" pitchFamily="18" charset="0"/>
                        </a:rPr>
                        <a:t>Rezultatai išmokus</a:t>
                      </a:r>
                    </a:p>
                  </a:txBody>
                  <a:tcPr/>
                </a:tc>
                <a:tc>
                  <a:txBody>
                    <a:bodyPr/>
                    <a:lstStyle/>
                    <a:p>
                      <a:r>
                        <a:rPr lang="lt-LT" noProof="0" dirty="0">
                          <a:latin typeface="Times New Roman" pitchFamily="18" charset="0"/>
                          <a:cs typeface="Times New Roman" pitchFamily="18" charset="0"/>
                        </a:rPr>
                        <a:t>Mokytoja patenkinta, jog</a:t>
                      </a:r>
                      <a:r>
                        <a:rPr lang="lt-LT" baseline="0" noProof="0" dirty="0">
                          <a:latin typeface="Times New Roman" pitchFamily="18" charset="0"/>
                          <a:cs typeface="Times New Roman" pitchFamily="18" charset="0"/>
                        </a:rPr>
                        <a:t> kiekvieno muzikinio užsiėmimo metu vaikai pasikartoja jiems žinomą informaciją bei išlieka aktyvūs. </a:t>
                      </a:r>
                      <a:endParaRPr lang="lt-LT" noProof="0" dirty="0">
                        <a:latin typeface="Times New Roman" pitchFamily="18" charset="0"/>
                        <a:cs typeface="Times New Roman" pitchFamily="18" charset="0"/>
                      </a:endParaRPr>
                    </a:p>
                  </a:txBody>
                  <a:tcPr/>
                </a:tc>
                <a:tc>
                  <a:txBody>
                    <a:bodyPr/>
                    <a:lstStyle/>
                    <a:p>
                      <a:r>
                        <a:rPr lang="lt-LT" noProof="0" dirty="0">
                          <a:latin typeface="Times New Roman" pitchFamily="18" charset="0"/>
                          <a:cs typeface="Times New Roman" pitchFamily="18" charset="0"/>
                        </a:rPr>
                        <a:t>Vaikai ne tik aktyvūs,</a:t>
                      </a:r>
                      <a:r>
                        <a:rPr lang="lt-LT" baseline="0" noProof="0" dirty="0">
                          <a:latin typeface="Times New Roman" pitchFamily="18" charset="0"/>
                          <a:cs typeface="Times New Roman" pitchFamily="18" charset="0"/>
                        </a:rPr>
                        <a:t> bet ir linksmi dainuodami ir rodydami judesius, atpažindami savo kūno dalis. </a:t>
                      </a:r>
                      <a:endParaRPr lang="lt-LT" noProof="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86795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808" y="385028"/>
            <a:ext cx="7729728" cy="1188720"/>
          </a:xfrm>
        </p:spPr>
        <p:txBody>
          <a:bodyPr/>
          <a:lstStyle/>
          <a:p>
            <a:r>
              <a:rPr lang="lt-LT" dirty="0">
                <a:latin typeface="Times New Roman" pitchFamily="18" charset="0"/>
                <a:cs typeface="Times New Roman" pitchFamily="18" charset="0"/>
              </a:rPr>
              <a:t>VEIKLA – DAINa su judesiais</a:t>
            </a:r>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1211144454"/>
              </p:ext>
            </p:extLst>
          </p:nvPr>
        </p:nvGraphicFramePr>
        <p:xfrm>
          <a:off x="449036" y="1983921"/>
          <a:ext cx="10940143" cy="4318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477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E7FB6D40-8DDA-4431-B120-E1BD828A6DDE}"/>
              </a:ext>
            </a:extLst>
          </p:cNvPr>
          <p:cNvSpPr>
            <a:spLocks noGrp="1"/>
          </p:cNvSpPr>
          <p:nvPr>
            <p:ph type="title"/>
          </p:nvPr>
        </p:nvSpPr>
        <p:spPr/>
        <p:txBody>
          <a:bodyPr/>
          <a:lstStyle/>
          <a:p>
            <a:r>
              <a:rPr lang="lt-LT" dirty="0">
                <a:latin typeface="Times New Roman" pitchFamily="18" charset="0"/>
                <a:cs typeface="Times New Roman" pitchFamily="18" charset="0"/>
              </a:rPr>
              <a:t>Veikla – Muzikinis žaidimas su spalvų parašiutu</a:t>
            </a:r>
          </a:p>
        </p:txBody>
      </p:sp>
      <p:sp>
        <p:nvSpPr>
          <p:cNvPr id="3" name="Turinio vietos rezervavimo ženklas 2">
            <a:extLst>
              <a:ext uri="{FF2B5EF4-FFF2-40B4-BE49-F238E27FC236}">
                <a16:creationId xmlns:a16="http://schemas.microsoft.com/office/drawing/2014/main" xmlns="" id="{6412A097-B6FE-42D3-A53C-4267CF2238AD}"/>
              </a:ext>
            </a:extLst>
          </p:cNvPr>
          <p:cNvSpPr>
            <a:spLocks noGrp="1"/>
          </p:cNvSpPr>
          <p:nvPr>
            <p:ph sz="half" idx="1"/>
          </p:nvPr>
        </p:nvSpPr>
        <p:spPr>
          <a:xfrm>
            <a:off x="1342761" y="2427410"/>
            <a:ext cx="5845830" cy="3537673"/>
          </a:xfrm>
        </p:spPr>
        <p:txBody>
          <a:bodyPr>
            <a:normAutofit fontScale="92500" lnSpcReduction="10000"/>
          </a:bodyPr>
          <a:lstStyle/>
          <a:p>
            <a:pPr algn="just"/>
            <a:r>
              <a:rPr lang="lt-LT" dirty="0">
                <a:latin typeface="Times New Roman" pitchFamily="18" charset="0"/>
                <a:cs typeface="Times New Roman" pitchFamily="18" charset="0"/>
              </a:rPr>
              <a:t>Veiklos pradžioje vaikų yra klausiama apie metų laikus ir koks dabar yra pas mus. Kokie reiškiniai vyksta ( pvz: krenta lapai, dažniau lyja, šalta ir t.t).  Įvardijus teisingai metų laiką ir reiškinius pereinama prie žaidimo supažindinimo. </a:t>
            </a:r>
          </a:p>
          <a:p>
            <a:pPr algn="just"/>
            <a:r>
              <a:rPr lang="lt-LT" dirty="0">
                <a:latin typeface="Times New Roman" pitchFamily="18" charset="0"/>
                <a:cs typeface="Times New Roman" pitchFamily="18" charset="0"/>
              </a:rPr>
              <a:t>Žaidimas yra dainuojamas ir atliekamas su spalvų vaivorykštę.  Visos melodijos metu vaikai atsistoję kiloja tai aukštyn, tai žemyn spalvų vaivorykštę lyg trapų rudeninį lapelį.  Pasiekus žaidimo/ dainelės aukščiausią melodinį tašką „Pakilsime aukštai“ parašiutas yra keliamas aukštai į viršų, o melodijai leidžiantis žemyn „ Ir leisimės žemai“ vaikai su parašiutu tupia ant žemės. </a:t>
            </a:r>
          </a:p>
          <a:p>
            <a:pPr algn="just"/>
            <a:r>
              <a:rPr lang="lt-LT" dirty="0">
                <a:latin typeface="Times New Roman" pitchFamily="18" charset="0"/>
                <a:cs typeface="Times New Roman" pitchFamily="18" charset="0"/>
              </a:rPr>
              <a:t>Žaidimas gali būti atliekamas daug kartų iš eilės keičiant tempą: greitai, lėtai. </a:t>
            </a:r>
          </a:p>
        </p:txBody>
      </p:sp>
      <p:sp>
        <p:nvSpPr>
          <p:cNvPr id="5" name="Content Placeholder 4">
            <a:extLst>
              <a:ext uri="{FF2B5EF4-FFF2-40B4-BE49-F238E27FC236}">
                <a16:creationId xmlns:a16="http://schemas.microsoft.com/office/drawing/2014/main" xmlns="" id="{A11F6AF4-A318-4ABB-BF0C-37AA3D6B5354}"/>
              </a:ext>
            </a:extLst>
          </p:cNvPr>
          <p:cNvSpPr>
            <a:spLocks noGrp="1"/>
          </p:cNvSpPr>
          <p:nvPr>
            <p:ph sz="half" idx="2"/>
          </p:nvPr>
        </p:nvSpPr>
        <p:spPr>
          <a:xfrm>
            <a:off x="8238027" y="2427410"/>
            <a:ext cx="2776977" cy="4071864"/>
          </a:xfrm>
          <a:prstGeom prst="roundRect">
            <a:avLst/>
          </a:prstGeom>
          <a:blipFill dpi="0" rotWithShape="1">
            <a:blip r:embed="rId2">
              <a:alphaModFix amt="25000"/>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pPr marL="0" indent="0" algn="ctr">
              <a:buNone/>
            </a:pPr>
            <a:r>
              <a:rPr lang="lt-LT" dirty="0">
                <a:solidFill>
                  <a:schemeClr val="tx1"/>
                </a:solidFill>
                <a:latin typeface="Times New Roman" pitchFamily="18" charset="0"/>
                <a:cs typeface="Times New Roman" pitchFamily="18" charset="0"/>
              </a:rPr>
              <a:t>RUDENS LAPAI</a:t>
            </a:r>
          </a:p>
          <a:p>
            <a:pPr marL="0" indent="0" algn="ctr">
              <a:buNone/>
            </a:pPr>
            <a:endParaRPr lang="lt-LT" dirty="0">
              <a:solidFill>
                <a:schemeClr val="tx1"/>
              </a:solidFill>
              <a:latin typeface="Times New Roman" pitchFamily="18" charset="0"/>
              <a:cs typeface="Times New Roman" pitchFamily="18" charset="0"/>
            </a:endParaRPr>
          </a:p>
          <a:p>
            <a:pPr marL="0" indent="0" algn="ctr">
              <a:buNone/>
            </a:pPr>
            <a:r>
              <a:rPr lang="lt-LT" dirty="0">
                <a:solidFill>
                  <a:schemeClr val="tx1"/>
                </a:solidFill>
                <a:latin typeface="Times New Roman" pitchFamily="18" charset="0"/>
                <a:cs typeface="Times New Roman" pitchFamily="18" charset="0"/>
              </a:rPr>
              <a:t>Lapeliai mes margi, </a:t>
            </a:r>
          </a:p>
          <a:p>
            <a:pPr marL="0" indent="0" algn="ctr">
              <a:buNone/>
            </a:pPr>
            <a:r>
              <a:rPr lang="lt-LT" dirty="0">
                <a:solidFill>
                  <a:schemeClr val="tx1"/>
                </a:solidFill>
                <a:latin typeface="Times New Roman" pitchFamily="18" charset="0"/>
                <a:cs typeface="Times New Roman" pitchFamily="18" charset="0"/>
              </a:rPr>
              <a:t>Visi rudens glėby. </a:t>
            </a:r>
          </a:p>
          <a:p>
            <a:pPr marL="0" indent="0" algn="ctr">
              <a:buNone/>
            </a:pPr>
            <a:r>
              <a:rPr lang="lt-LT" dirty="0">
                <a:solidFill>
                  <a:schemeClr val="tx1"/>
                </a:solidFill>
                <a:latin typeface="Times New Roman" pitchFamily="18" charset="0"/>
                <a:cs typeface="Times New Roman" pitchFamily="18" charset="0"/>
              </a:rPr>
              <a:t>Pakilsime aukštai </a:t>
            </a:r>
          </a:p>
          <a:p>
            <a:pPr marL="0" indent="0" algn="ctr">
              <a:buNone/>
            </a:pPr>
            <a:r>
              <a:rPr lang="lt-LT" dirty="0">
                <a:solidFill>
                  <a:schemeClr val="tx1"/>
                </a:solidFill>
                <a:latin typeface="Times New Roman" pitchFamily="18" charset="0"/>
                <a:cs typeface="Times New Roman" pitchFamily="18" charset="0"/>
              </a:rPr>
              <a:t>Ir leisimės žemai. </a:t>
            </a:r>
          </a:p>
          <a:p>
            <a:pPr marL="0" indent="0" algn="ctr">
              <a:buNone/>
            </a:pPr>
            <a:endParaRPr lang="lt-LT"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946957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urinio vietos rezervavimo ženklas 4">
            <a:extLst>
              <a:ext uri="{FF2B5EF4-FFF2-40B4-BE49-F238E27FC236}">
                <a16:creationId xmlns:a16="http://schemas.microsoft.com/office/drawing/2014/main" xmlns="" id="{9B362F28-7583-40A2-B70C-F526C751A5B0}"/>
              </a:ext>
            </a:extLst>
          </p:cNvPr>
          <p:cNvGraphicFramePr>
            <a:graphicFrameLocks noGrp="1"/>
          </p:cNvGraphicFramePr>
          <p:nvPr>
            <p:ph sz="half" idx="1"/>
            <p:extLst>
              <p:ext uri="{D42A27DB-BD31-4B8C-83A1-F6EECF244321}">
                <p14:modId xmlns:p14="http://schemas.microsoft.com/office/powerpoint/2010/main" val="1485064260"/>
              </p:ext>
            </p:extLst>
          </p:nvPr>
        </p:nvGraphicFramePr>
        <p:xfrm>
          <a:off x="1026361" y="545495"/>
          <a:ext cx="10139278" cy="5218369"/>
        </p:xfrm>
        <a:graphic>
          <a:graphicData uri="http://schemas.openxmlformats.org/drawingml/2006/table">
            <a:tbl>
              <a:tblPr firstRow="1" bandRow="1">
                <a:tableStyleId>{9D7B26C5-4107-4FEC-AEDC-1716B250A1EF}</a:tableStyleId>
              </a:tblPr>
              <a:tblGrid>
                <a:gridCol w="2043430">
                  <a:extLst>
                    <a:ext uri="{9D8B030D-6E8A-4147-A177-3AD203B41FA5}">
                      <a16:colId xmlns:a16="http://schemas.microsoft.com/office/drawing/2014/main" xmlns="" val="933599036"/>
                    </a:ext>
                  </a:extLst>
                </a:gridCol>
                <a:gridCol w="3025827">
                  <a:extLst>
                    <a:ext uri="{9D8B030D-6E8A-4147-A177-3AD203B41FA5}">
                      <a16:colId xmlns:a16="http://schemas.microsoft.com/office/drawing/2014/main" xmlns="" val="297161862"/>
                    </a:ext>
                  </a:extLst>
                </a:gridCol>
                <a:gridCol w="5070021">
                  <a:extLst>
                    <a:ext uri="{9D8B030D-6E8A-4147-A177-3AD203B41FA5}">
                      <a16:colId xmlns:a16="http://schemas.microsoft.com/office/drawing/2014/main" xmlns="" val="1849788266"/>
                    </a:ext>
                  </a:extLst>
                </a:gridCol>
              </a:tblGrid>
              <a:tr h="829249">
                <a:tc>
                  <a:txBody>
                    <a:bodyPr/>
                    <a:lstStyle/>
                    <a:p>
                      <a:pPr algn="ctr"/>
                      <a:r>
                        <a:rPr lang="en-US" sz="1100" dirty="0">
                          <a:latin typeface="Times New Roman" pitchFamily="18" charset="0"/>
                          <a:cs typeface="Times New Roman" pitchFamily="18" charset="0"/>
                        </a:rPr>
                        <a:t>Veikla – </a:t>
                      </a:r>
                      <a:r>
                        <a:rPr lang="lt-LT" sz="1100" b="1" i="0" dirty="0">
                          <a:latin typeface="Times New Roman" pitchFamily="18" charset="0"/>
                          <a:cs typeface="Times New Roman" pitchFamily="18" charset="0"/>
                        </a:rPr>
                        <a:t>Muzikinis žaidimas su spalvų parašiutu.</a:t>
                      </a:r>
                      <a:endParaRPr lang="en-US" sz="1100" dirty="0">
                        <a:latin typeface="Times New Roman" pitchFamily="18" charset="0"/>
                        <a:cs typeface="Times New Roman" pitchFamily="18" charset="0"/>
                      </a:endParaRPr>
                    </a:p>
                  </a:txBody>
                  <a:tcPr anchor="ctr"/>
                </a:tc>
                <a:tc>
                  <a:txBody>
                    <a:bodyPr/>
                    <a:lstStyle/>
                    <a:p>
                      <a:pPr algn="ctr"/>
                      <a:r>
                        <a:rPr lang="en-US" u="sng" dirty="0">
                          <a:latin typeface="Times New Roman" pitchFamily="18" charset="0"/>
                          <a:cs typeface="Times New Roman" pitchFamily="18" charset="0"/>
                        </a:rPr>
                        <a:t>KAIP SEKĖSI MOKYTOJAI?</a:t>
                      </a:r>
                      <a:endParaRPr lang="lt-LT" i="1" u="sng" dirty="0">
                        <a:latin typeface="Times New Roman" pitchFamily="18" charset="0"/>
                        <a:cs typeface="Times New Roman" pitchFamily="18" charset="0"/>
                      </a:endParaRPr>
                    </a:p>
                  </a:txBody>
                  <a:tcPr anchor="ctr"/>
                </a:tc>
                <a:tc>
                  <a:txBody>
                    <a:bodyPr/>
                    <a:lstStyle/>
                    <a:p>
                      <a:pPr algn="ctr"/>
                      <a:r>
                        <a:rPr lang="en-US" u="sng" dirty="0">
                          <a:latin typeface="Times New Roman" pitchFamily="18" charset="0"/>
                          <a:cs typeface="Times New Roman" pitchFamily="18" charset="0"/>
                        </a:rPr>
                        <a:t>KAIP ĮSITRAUKĖ VAIKAI?</a:t>
                      </a:r>
                      <a:endParaRPr lang="lt-LT" i="1" u="sng" dirty="0">
                        <a:latin typeface="Times New Roman" pitchFamily="18" charset="0"/>
                        <a:cs typeface="Times New Roman" pitchFamily="18" charset="0"/>
                      </a:endParaRPr>
                    </a:p>
                  </a:txBody>
                  <a:tcPr anchor="ctr"/>
                </a:tc>
                <a:extLst>
                  <a:ext uri="{0D108BD9-81ED-4DB2-BD59-A6C34878D82A}">
                    <a16:rowId xmlns:a16="http://schemas.microsoft.com/office/drawing/2014/main" xmlns="" val="2254031932"/>
                  </a:ext>
                </a:extLst>
              </a:tr>
              <a:tr h="370840">
                <a:tc>
                  <a:txBody>
                    <a:bodyPr/>
                    <a:lstStyle/>
                    <a:p>
                      <a:r>
                        <a:rPr lang="en-US" sz="1600" b="1" dirty="0">
                          <a:latin typeface="Times New Roman" pitchFamily="18" charset="0"/>
                          <a:cs typeface="Times New Roman" pitchFamily="18" charset="0"/>
                        </a:rPr>
                        <a:t>Pristatymas</a:t>
                      </a:r>
                      <a:endParaRPr lang="lt-LT" sz="1600" b="1" dirty="0">
                        <a:latin typeface="Times New Roman" pitchFamily="18" charset="0"/>
                        <a:cs typeface="Times New Roman" pitchFamily="18" charset="0"/>
                      </a:endParaRPr>
                    </a:p>
                  </a:txBody>
                  <a:tcPr/>
                </a:tc>
                <a:tc>
                  <a:txBody>
                    <a:bodyPr/>
                    <a:lstStyle/>
                    <a:p>
                      <a:r>
                        <a:rPr lang="lt-LT" noProof="0" dirty="0">
                          <a:latin typeface="Times New Roman" pitchFamily="18" charset="0"/>
                          <a:cs typeface="Times New Roman" pitchFamily="18" charset="0"/>
                        </a:rPr>
                        <a:t>Aptarti visi metų laikai, atliktas žaidimo pristatymas balsu su pianinu.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t-LT" noProof="0" dirty="0">
                          <a:latin typeface="Times New Roman" pitchFamily="18" charset="0"/>
                          <a:cs typeface="Times New Roman" pitchFamily="18" charset="0"/>
                        </a:rPr>
                        <a:t>Ikimokyklinio ir priešmokyklinio amžiaus vaikai labai įsitraukė į veiklą, nevaržomai reiškė mintis, dalijosi teisingais atsakymais. </a:t>
                      </a:r>
                    </a:p>
                  </a:txBody>
                  <a:tcPr/>
                </a:tc>
                <a:extLst>
                  <a:ext uri="{0D108BD9-81ED-4DB2-BD59-A6C34878D82A}">
                    <a16:rowId xmlns:a16="http://schemas.microsoft.com/office/drawing/2014/main" xmlns="" val="1770354909"/>
                  </a:ext>
                </a:extLst>
              </a:tr>
              <a:tr h="370840">
                <a:tc>
                  <a:txBody>
                    <a:bodyPr/>
                    <a:lstStyle/>
                    <a:p>
                      <a:r>
                        <a:rPr lang="en-US" sz="1600" b="1" dirty="0">
                          <a:latin typeface="Times New Roman" pitchFamily="18" charset="0"/>
                          <a:cs typeface="Times New Roman" pitchFamily="18" charset="0"/>
                        </a:rPr>
                        <a:t>Mokinimasis</a:t>
                      </a:r>
                      <a:endParaRPr lang="lt-LT" sz="1600" b="1" dirty="0">
                        <a:latin typeface="Times New Roman" pitchFamily="18" charset="0"/>
                        <a:cs typeface="Times New Roman" pitchFamily="18" charset="0"/>
                      </a:endParaRPr>
                    </a:p>
                  </a:txBody>
                  <a:tcPr/>
                </a:tc>
                <a:tc>
                  <a:txBody>
                    <a:bodyPr/>
                    <a:lstStyle/>
                    <a:p>
                      <a:pPr algn="just"/>
                      <a:r>
                        <a:rPr lang="lt-LT" noProof="0" dirty="0">
                          <a:latin typeface="Times New Roman" pitchFamily="18" charset="0"/>
                          <a:cs typeface="Times New Roman" pitchFamily="18" charset="0"/>
                        </a:rPr>
                        <a:t>Žaidimas/ dainelė yra trumpa todėl kartojama gali būti kelis kartus vis geriau įsimenant žodžius, melodiją ir suvokimą kada melodija kylimą aukštyn ar žemyn. </a:t>
                      </a:r>
                    </a:p>
                  </a:txBody>
                  <a:tcPr/>
                </a:tc>
                <a:tc>
                  <a:txBody>
                    <a:bodyPr/>
                    <a:lstStyle/>
                    <a:p>
                      <a:pPr algn="just"/>
                      <a:r>
                        <a:rPr lang="lt-LT" noProof="0" dirty="0">
                          <a:latin typeface="Times New Roman" pitchFamily="18" charset="0"/>
                          <a:cs typeface="Times New Roman" pitchFamily="18" charset="0"/>
                        </a:rPr>
                        <a:t>Vaikai aktyviai įsitraukė į veiklą, buvo linksmi ir nuoširdūs. Stengėsi judesiu perteikti žaidimo/dainelės žodžius. Žaidimą kartojo noriai, ko pasėkoje nesunkiai išgirdo melodijos aukščiausią ir žemiausią tašką ir jį perteikė judesiu. </a:t>
                      </a:r>
                    </a:p>
                  </a:txBody>
                  <a:tcPr/>
                </a:tc>
                <a:extLst>
                  <a:ext uri="{0D108BD9-81ED-4DB2-BD59-A6C34878D82A}">
                    <a16:rowId xmlns:a16="http://schemas.microsoft.com/office/drawing/2014/main" xmlns="" val="3609559760"/>
                  </a:ext>
                </a:extLst>
              </a:tr>
              <a:tr h="370840">
                <a:tc>
                  <a:txBody>
                    <a:bodyPr/>
                    <a:lstStyle/>
                    <a:p>
                      <a:r>
                        <a:rPr lang="lt-LT" sz="1600" b="1" noProof="0" dirty="0">
                          <a:latin typeface="Times New Roman" pitchFamily="18" charset="0"/>
                          <a:cs typeface="Times New Roman" pitchFamily="18" charset="0"/>
                        </a:rPr>
                        <a:t>Rezultatai išmokus</a:t>
                      </a:r>
                    </a:p>
                  </a:txBody>
                  <a:tcPr/>
                </a:tc>
                <a:tc>
                  <a:txBody>
                    <a:bodyPr/>
                    <a:lstStyle/>
                    <a:p>
                      <a:r>
                        <a:rPr lang="lt-LT" noProof="0" dirty="0">
                          <a:latin typeface="Times New Roman" pitchFamily="18" charset="0"/>
                          <a:cs typeface="Times New Roman" pitchFamily="18" charset="0"/>
                        </a:rPr>
                        <a:t>Mokytoja patenkinta, kad išmokta informacija paliko vaikam ilgalaikį reiškinį atmintyje, atskiria melodijos aukščiausia ir žemiausia tašką ir išreiškia tai išmoktu judesiu. </a:t>
                      </a:r>
                    </a:p>
                  </a:txBody>
                  <a:tcPr/>
                </a:tc>
                <a:tc>
                  <a:txBody>
                    <a:bodyPr/>
                    <a:lstStyle/>
                    <a:p>
                      <a:r>
                        <a:rPr lang="lt-LT" noProof="0" dirty="0">
                          <a:latin typeface="Times New Roman" pitchFamily="18" charset="0"/>
                          <a:cs typeface="Times New Roman" pitchFamily="18" charset="0"/>
                        </a:rPr>
                        <a:t>Vaikai ne tik aktyviai įsitraukė į veiklą, pagilino savo žinias apie metų laikus, atpažino aukščiausia, žemiausią melodijos tašką, bet ir gerino intonaciją, ištvermę dainuoti ir atlikti judesį. </a:t>
                      </a:r>
                    </a:p>
                  </a:txBody>
                  <a:tcPr/>
                </a:tc>
                <a:extLst>
                  <a:ext uri="{0D108BD9-81ED-4DB2-BD59-A6C34878D82A}">
                    <a16:rowId xmlns:a16="http://schemas.microsoft.com/office/drawing/2014/main" xmlns="" val="2809447369"/>
                  </a:ext>
                </a:extLst>
              </a:tr>
            </a:tbl>
          </a:graphicData>
        </a:graphic>
      </p:graphicFrame>
    </p:spTree>
    <p:extLst>
      <p:ext uri="{BB962C8B-B14F-4D97-AF65-F5344CB8AC3E}">
        <p14:creationId xmlns:p14="http://schemas.microsoft.com/office/powerpoint/2010/main" val="1841623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xmlns="" id="{AD1F77B1-D8D5-4C67-ABA1-DB4F10DB64C5}"/>
              </a:ext>
            </a:extLst>
          </p:cNvPr>
          <p:cNvSpPr>
            <a:spLocks noGrp="1"/>
          </p:cNvSpPr>
          <p:nvPr>
            <p:ph type="title"/>
          </p:nvPr>
        </p:nvSpPr>
        <p:spPr/>
        <p:txBody>
          <a:bodyPr/>
          <a:lstStyle/>
          <a:p>
            <a:r>
              <a:rPr lang="lt-LT" dirty="0">
                <a:latin typeface="Times New Roman" pitchFamily="18" charset="0"/>
                <a:cs typeface="Times New Roman" pitchFamily="18" charset="0"/>
              </a:rPr>
              <a:t>Veikla – Muzikinis žaidimas su spalvų parašiutu</a:t>
            </a:r>
          </a:p>
        </p:txBody>
      </p:sp>
      <p:pic>
        <p:nvPicPr>
          <p:cNvPr id="6" name="Turinio vietos rezervavimo ženklas 5">
            <a:extLst>
              <a:ext uri="{FF2B5EF4-FFF2-40B4-BE49-F238E27FC236}">
                <a16:creationId xmlns:a16="http://schemas.microsoft.com/office/drawing/2014/main" xmlns="" id="{70BBE049-8209-416A-A2AF-E7B600E22AE1}"/>
              </a:ext>
            </a:extLst>
          </p:cNvPr>
          <p:cNvPicPr>
            <a:picLocks noGrp="1" noChangeAspect="1"/>
          </p:cNvPicPr>
          <p:nvPr>
            <p:ph sz="half" idx="1"/>
          </p:nvPr>
        </p:nvPicPr>
        <p:blipFill>
          <a:blip r:embed="rId2"/>
          <a:stretch>
            <a:fillRect/>
          </a:stretch>
        </p:blipFill>
        <p:spPr>
          <a:xfrm>
            <a:off x="1091652" y="2268539"/>
            <a:ext cx="9290304" cy="4316399"/>
          </a:xfrm>
          <a:prstGeom prst="rect">
            <a:avLst/>
          </a:prstGeom>
        </p:spPr>
      </p:pic>
      <p:grpSp>
        <p:nvGrpSpPr>
          <p:cNvPr id="7" name="Grupė 6">
            <a:extLst>
              <a:ext uri="{FF2B5EF4-FFF2-40B4-BE49-F238E27FC236}">
                <a16:creationId xmlns:a16="http://schemas.microsoft.com/office/drawing/2014/main" xmlns="" id="{BFFE6156-10FF-4025-A0DC-66A073F2E70F}"/>
              </a:ext>
            </a:extLst>
          </p:cNvPr>
          <p:cNvGrpSpPr/>
          <p:nvPr/>
        </p:nvGrpSpPr>
        <p:grpSpPr>
          <a:xfrm>
            <a:off x="380288" y="3316905"/>
            <a:ext cx="3253405" cy="1771633"/>
            <a:chOff x="0" y="1322613"/>
            <a:chExt cx="3253405" cy="1771633"/>
          </a:xfrm>
          <a:scene3d>
            <a:camera prst="orthographicFront"/>
            <a:lightRig rig="flat" dir="t"/>
          </a:scene3d>
        </p:grpSpPr>
        <p:sp>
          <p:nvSpPr>
            <p:cNvPr id="8" name="Stačiakampis: suapvalinti kampai 7">
              <a:extLst>
                <a:ext uri="{FF2B5EF4-FFF2-40B4-BE49-F238E27FC236}">
                  <a16:creationId xmlns:a16="http://schemas.microsoft.com/office/drawing/2014/main" xmlns="" id="{7D69C8E0-3A3B-4C13-ABB0-A6A8C3EB634E}"/>
                </a:ext>
              </a:extLst>
            </p:cNvPr>
            <p:cNvSpPr/>
            <p:nvPr/>
          </p:nvSpPr>
          <p:spPr>
            <a:xfrm>
              <a:off x="0" y="1322613"/>
              <a:ext cx="3253405" cy="1771633"/>
            </a:xfrm>
            <a:prstGeom prst="roundRect">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9" name="Stačiakampis: suapvalinti kampai 4">
              <a:extLst>
                <a:ext uri="{FF2B5EF4-FFF2-40B4-BE49-F238E27FC236}">
                  <a16:creationId xmlns:a16="http://schemas.microsoft.com/office/drawing/2014/main" xmlns="" id="{0AE98482-044F-413D-B43A-EA0F323226DC}"/>
                </a:ext>
              </a:extLst>
            </p:cNvPr>
            <p:cNvSpPr txBox="1"/>
            <p:nvPr/>
          </p:nvSpPr>
          <p:spPr>
            <a:xfrm>
              <a:off x="50644" y="1444449"/>
              <a:ext cx="3080437" cy="159866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b="1" i="1" kern="1200" noProof="0" dirty="0">
                  <a:solidFill>
                    <a:schemeClr val="tx1"/>
                  </a:solidFill>
                  <a:latin typeface="Times New Roman" pitchFamily="18" charset="0"/>
                  <a:cs typeface="Times New Roman" pitchFamily="18" charset="0"/>
                </a:rPr>
                <a:t>Kokios bėdos iškilo?</a:t>
              </a:r>
            </a:p>
            <a:p>
              <a:pPr marL="0" lvl="0" indent="0" algn="just" defTabSz="800100">
                <a:lnSpc>
                  <a:spcPct val="90000"/>
                </a:lnSpc>
                <a:spcBef>
                  <a:spcPct val="0"/>
                </a:spcBef>
                <a:spcAft>
                  <a:spcPct val="35000"/>
                </a:spcAft>
                <a:buNone/>
              </a:pPr>
              <a:r>
                <a:rPr lang="lt-LT" dirty="0">
                  <a:solidFill>
                    <a:schemeClr val="tx1"/>
                  </a:solidFill>
                  <a:latin typeface="Times New Roman" pitchFamily="18" charset="0"/>
                  <a:cs typeface="Times New Roman" pitchFamily="18" charset="0"/>
                </a:rPr>
                <a:t>Pakilus vaikų emocijoms sunkiau susitvarkyti su drausme, sukaupti </a:t>
              </a:r>
              <a:r>
                <a:rPr lang="lt-LT" dirty="0" smtClean="0">
                  <a:solidFill>
                    <a:schemeClr val="tx1"/>
                  </a:solidFill>
                  <a:latin typeface="Times New Roman" pitchFamily="18" charset="0"/>
                  <a:cs typeface="Times New Roman" pitchFamily="18" charset="0"/>
                </a:rPr>
                <a:t>dėmes</a:t>
              </a:r>
              <a:r>
                <a:rPr lang="en-US" dirty="0" smtClean="0">
                  <a:solidFill>
                    <a:schemeClr val="tx1"/>
                  </a:solidFill>
                  <a:latin typeface="Times New Roman" pitchFamily="18" charset="0"/>
                  <a:cs typeface="Times New Roman" pitchFamily="18" charset="0"/>
                </a:rPr>
                <a:t>į</a:t>
              </a:r>
              <a:r>
                <a:rPr lang="lt-LT" dirty="0" smtClean="0">
                  <a:solidFill>
                    <a:schemeClr val="tx1"/>
                  </a:solidFill>
                  <a:latin typeface="Times New Roman" pitchFamily="18" charset="0"/>
                  <a:cs typeface="Times New Roman" pitchFamily="18" charset="0"/>
                </a:rPr>
                <a:t>. </a:t>
              </a:r>
              <a:endParaRPr lang="lt-LT" sz="1800" kern="1200" noProof="0" dirty="0">
                <a:solidFill>
                  <a:schemeClr val="tx1"/>
                </a:solidFill>
                <a:latin typeface="Times New Roman" pitchFamily="18" charset="0"/>
                <a:cs typeface="Times New Roman" pitchFamily="18" charset="0"/>
              </a:endParaRPr>
            </a:p>
          </p:txBody>
        </p:sp>
      </p:grpSp>
      <p:grpSp>
        <p:nvGrpSpPr>
          <p:cNvPr id="10" name="Grupė 9">
            <a:extLst>
              <a:ext uri="{FF2B5EF4-FFF2-40B4-BE49-F238E27FC236}">
                <a16:creationId xmlns:a16="http://schemas.microsoft.com/office/drawing/2014/main" xmlns="" id="{77017C51-EE2F-48BA-9F1F-140BF472EA40}"/>
              </a:ext>
            </a:extLst>
          </p:cNvPr>
          <p:cNvGrpSpPr/>
          <p:nvPr/>
        </p:nvGrpSpPr>
        <p:grpSpPr>
          <a:xfrm>
            <a:off x="4345057" y="2806577"/>
            <a:ext cx="3533035" cy="3439405"/>
            <a:chOff x="3703553" y="513241"/>
            <a:chExt cx="3533035" cy="3439405"/>
          </a:xfrm>
          <a:scene3d>
            <a:camera prst="orthographicFront"/>
            <a:lightRig rig="flat" dir="t"/>
          </a:scene3d>
        </p:grpSpPr>
        <p:sp>
          <p:nvSpPr>
            <p:cNvPr id="11" name="Stačiakampis: suapvalinti kampai 10">
              <a:extLst>
                <a:ext uri="{FF2B5EF4-FFF2-40B4-BE49-F238E27FC236}">
                  <a16:creationId xmlns:a16="http://schemas.microsoft.com/office/drawing/2014/main" xmlns="" id="{5707AAFF-D0F4-494A-B31B-CBD30C5EBF4D}"/>
                </a:ext>
              </a:extLst>
            </p:cNvPr>
            <p:cNvSpPr/>
            <p:nvPr/>
          </p:nvSpPr>
          <p:spPr>
            <a:xfrm>
              <a:off x="3703553" y="513241"/>
              <a:ext cx="3533035" cy="3439405"/>
            </a:xfrm>
            <a:prstGeom prst="roundRect">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12" name="Stačiakampis: suapvalinti kampai 4">
              <a:extLst>
                <a:ext uri="{FF2B5EF4-FFF2-40B4-BE49-F238E27FC236}">
                  <a16:creationId xmlns:a16="http://schemas.microsoft.com/office/drawing/2014/main" xmlns="" id="{84445A54-0F49-46C0-A09A-817BB4256108}"/>
                </a:ext>
              </a:extLst>
            </p:cNvPr>
            <p:cNvSpPr txBox="1"/>
            <p:nvPr/>
          </p:nvSpPr>
          <p:spPr>
            <a:xfrm>
              <a:off x="3871450" y="681138"/>
              <a:ext cx="3197239" cy="310360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t-LT" sz="1800" b="1" i="1" kern="1200" noProof="0" dirty="0">
                  <a:latin typeface="Times New Roman" pitchFamily="18" charset="0"/>
                  <a:cs typeface="Times New Roman" pitchFamily="18" charset="0"/>
                </a:rPr>
                <a:t>Kaip išsprendėme?</a:t>
              </a:r>
              <a:endParaRPr lang="en-US" sz="1800" b="1" i="1" kern="1200" noProof="0" dirty="0">
                <a:latin typeface="Times New Roman" pitchFamily="18" charset="0"/>
                <a:cs typeface="Times New Roman" pitchFamily="18" charset="0"/>
              </a:endParaRPr>
            </a:p>
            <a:p>
              <a:pPr marL="0" lvl="0" indent="0" algn="just" defTabSz="800100">
                <a:lnSpc>
                  <a:spcPct val="90000"/>
                </a:lnSpc>
                <a:spcBef>
                  <a:spcPct val="0"/>
                </a:spcBef>
                <a:spcAft>
                  <a:spcPct val="35000"/>
                </a:spcAft>
                <a:buNone/>
              </a:pPr>
              <a:r>
                <a:rPr lang="lt-LT" sz="1400" kern="1200" noProof="0" dirty="0">
                  <a:latin typeface="Times New Roman" pitchFamily="18" charset="0"/>
                  <a:cs typeface="Times New Roman" pitchFamily="18" charset="0"/>
                </a:rPr>
                <a:t>Kad situacija netaptų visiškai nevaldoma, pabaigus žaidimą paprašoma parašiutą padėti ant žemės ir stovėti šalia jo. </a:t>
              </a:r>
            </a:p>
            <a:p>
              <a:pPr marL="0" lvl="0" indent="0" algn="just" defTabSz="800100">
                <a:lnSpc>
                  <a:spcPct val="90000"/>
                </a:lnSpc>
                <a:spcBef>
                  <a:spcPct val="0"/>
                </a:spcBef>
                <a:spcAft>
                  <a:spcPct val="35000"/>
                </a:spcAft>
                <a:buNone/>
              </a:pPr>
              <a:r>
                <a:rPr lang="lt-LT" sz="1400" dirty="0">
                  <a:latin typeface="Times New Roman" pitchFamily="18" charset="0"/>
                  <a:cs typeface="Times New Roman" pitchFamily="18" charset="0"/>
                </a:rPr>
                <a:t>	1.</a:t>
              </a:r>
              <a:r>
                <a:rPr lang="lt-LT" sz="1400" kern="1200" noProof="0" dirty="0">
                  <a:latin typeface="Times New Roman" pitchFamily="18" charset="0"/>
                  <a:cs typeface="Times New Roman" pitchFamily="18" charset="0"/>
                </a:rPr>
                <a:t> Kartojamos bendro elgesio </a:t>
              </a:r>
              <a:r>
                <a:rPr lang="lt-LT" sz="1400" kern="1200" noProof="0" dirty="0" smtClean="0">
                  <a:latin typeface="Times New Roman" pitchFamily="18" charset="0"/>
                  <a:cs typeface="Times New Roman" pitchFamily="18" charset="0"/>
                </a:rPr>
                <a:t>taisyklė</a:t>
              </a:r>
              <a:r>
                <a:rPr lang="en-US" sz="1400" kern="1200" noProof="0" dirty="0" smtClean="0">
                  <a:latin typeface="Times New Roman" pitchFamily="18" charset="0"/>
                  <a:cs typeface="Times New Roman" pitchFamily="18" charset="0"/>
                </a:rPr>
                <a:t>s</a:t>
              </a:r>
              <a:r>
                <a:rPr lang="lt-LT" sz="1400" kern="1200" noProof="0" dirty="0" smtClean="0">
                  <a:latin typeface="Times New Roman" pitchFamily="18" charset="0"/>
                  <a:cs typeface="Times New Roman" pitchFamily="18" charset="0"/>
                </a:rPr>
                <a:t>,</a:t>
              </a:r>
              <a:endParaRPr lang="lt-LT" sz="1400" kern="1200" noProof="0" dirty="0">
                <a:latin typeface="Times New Roman" pitchFamily="18" charset="0"/>
                <a:cs typeface="Times New Roman" pitchFamily="18" charset="0"/>
              </a:endParaRPr>
            </a:p>
            <a:p>
              <a:pPr marL="0" lvl="0" indent="0" algn="just" defTabSz="800100">
                <a:lnSpc>
                  <a:spcPct val="90000"/>
                </a:lnSpc>
                <a:spcBef>
                  <a:spcPct val="0"/>
                </a:spcBef>
                <a:spcAft>
                  <a:spcPct val="35000"/>
                </a:spcAft>
                <a:buNone/>
              </a:pPr>
              <a:r>
                <a:rPr lang="lt-LT" sz="1400" dirty="0">
                  <a:latin typeface="Times New Roman" pitchFamily="18" charset="0"/>
                  <a:cs typeface="Times New Roman" pitchFamily="18" charset="0"/>
                </a:rPr>
                <a:t>	2. Emocijoms numalšinti ir dėmesiui sutelkti atliekamas kvėpavimo pratimas: kojos pečių plotyje, </a:t>
              </a:r>
              <a:r>
                <a:rPr lang="lt-LT" sz="1400" dirty="0" smtClean="0">
                  <a:latin typeface="Times New Roman" pitchFamily="18" charset="0"/>
                  <a:cs typeface="Times New Roman" pitchFamily="18" charset="0"/>
                </a:rPr>
                <a:t>pasile</a:t>
              </a:r>
              <a:r>
                <a:rPr lang="en-US" sz="1400" dirty="0" smtClean="0">
                  <a:latin typeface="Times New Roman" pitchFamily="18" charset="0"/>
                  <a:cs typeface="Times New Roman" pitchFamily="18" charset="0"/>
                </a:rPr>
                <a:t>n</a:t>
              </a:r>
              <a:r>
                <a:rPr lang="lt-LT" sz="1400" dirty="0" smtClean="0">
                  <a:latin typeface="Times New Roman" pitchFamily="18" charset="0"/>
                  <a:cs typeface="Times New Roman" pitchFamily="18" charset="0"/>
                </a:rPr>
                <a:t>kiama </a:t>
              </a:r>
              <a:r>
                <a:rPr lang="lt-LT" sz="1400" dirty="0">
                  <a:latin typeface="Times New Roman" pitchFamily="18" charset="0"/>
                  <a:cs typeface="Times New Roman" pitchFamily="18" charset="0"/>
                </a:rPr>
                <a:t>į priekį atpalaiduojant rankas ir galvą. Įkvepiant per </a:t>
              </a:r>
              <a:r>
                <a:rPr lang="lt-LT" sz="1400" dirty="0" smtClean="0">
                  <a:latin typeface="Times New Roman" pitchFamily="18" charset="0"/>
                  <a:cs typeface="Times New Roman" pitchFamily="18" charset="0"/>
                </a:rPr>
                <a:t>nosyt</a:t>
              </a:r>
              <a:r>
                <a:rPr lang="en-US" sz="1400" dirty="0" smtClean="0">
                  <a:latin typeface="Times New Roman" pitchFamily="18" charset="0"/>
                  <a:cs typeface="Times New Roman" pitchFamily="18" charset="0"/>
                </a:rPr>
                <a:t>ę</a:t>
              </a:r>
              <a:r>
                <a:rPr lang="lt-LT" sz="1400" dirty="0" smtClean="0">
                  <a:latin typeface="Times New Roman" pitchFamily="18" charset="0"/>
                  <a:cs typeface="Times New Roman" pitchFamily="18" charset="0"/>
                </a:rPr>
                <a:t> </a:t>
              </a:r>
              <a:r>
                <a:rPr lang="lt-LT" sz="1400" dirty="0">
                  <a:latin typeface="Times New Roman" pitchFamily="18" charset="0"/>
                  <a:cs typeface="Times New Roman" pitchFamily="18" charset="0"/>
                </a:rPr>
                <a:t>rankas keliame į viršų, o iškvepiant pro </a:t>
              </a:r>
              <a:r>
                <a:rPr lang="lt-LT" sz="1400" dirty="0" smtClean="0">
                  <a:latin typeface="Times New Roman" pitchFamily="18" charset="0"/>
                  <a:cs typeface="Times New Roman" pitchFamily="18" charset="0"/>
                </a:rPr>
                <a:t>burnyt</a:t>
              </a:r>
              <a:r>
                <a:rPr lang="en-US" sz="1400" dirty="0" smtClean="0">
                  <a:latin typeface="Times New Roman" pitchFamily="18" charset="0"/>
                  <a:cs typeface="Times New Roman" pitchFamily="18" charset="0"/>
                </a:rPr>
                <a:t>ę</a:t>
              </a:r>
              <a:r>
                <a:rPr lang="lt-LT" sz="1400" dirty="0" smtClean="0">
                  <a:latin typeface="Times New Roman" pitchFamily="18" charset="0"/>
                  <a:cs typeface="Times New Roman" pitchFamily="18" charset="0"/>
                </a:rPr>
                <a:t> </a:t>
              </a:r>
              <a:r>
                <a:rPr lang="lt-LT" sz="1400" dirty="0">
                  <a:latin typeface="Times New Roman" pitchFamily="18" charset="0"/>
                  <a:cs typeface="Times New Roman" pitchFamily="18" charset="0"/>
                </a:rPr>
                <a:t>leidžiame rankas žemyn ir grįžtame  į pradinę poziciją.   </a:t>
              </a:r>
              <a:endParaRPr lang="lt-LT" sz="1400" kern="1200" noProof="0" dirty="0">
                <a:latin typeface="Times New Roman" pitchFamily="18" charset="0"/>
                <a:cs typeface="Times New Roman" pitchFamily="18" charset="0"/>
              </a:endParaRPr>
            </a:p>
          </p:txBody>
        </p:sp>
      </p:grpSp>
      <p:grpSp>
        <p:nvGrpSpPr>
          <p:cNvPr id="13" name="Grupė 12">
            <a:extLst>
              <a:ext uri="{FF2B5EF4-FFF2-40B4-BE49-F238E27FC236}">
                <a16:creationId xmlns:a16="http://schemas.microsoft.com/office/drawing/2014/main" xmlns="" id="{21C6D459-8D7A-4BEC-96BF-E56C7D5945FB}"/>
              </a:ext>
            </a:extLst>
          </p:cNvPr>
          <p:cNvGrpSpPr/>
          <p:nvPr/>
        </p:nvGrpSpPr>
        <p:grpSpPr>
          <a:xfrm>
            <a:off x="8380483" y="3159579"/>
            <a:ext cx="3689597" cy="2733729"/>
            <a:chOff x="7683169" y="1159324"/>
            <a:chExt cx="3253405" cy="2000259"/>
          </a:xfrm>
          <a:scene3d>
            <a:camera prst="orthographicFront"/>
            <a:lightRig rig="flat" dir="t"/>
          </a:scene3d>
        </p:grpSpPr>
        <p:sp>
          <p:nvSpPr>
            <p:cNvPr id="14" name="Stačiakampis: suapvalinti kampai 13">
              <a:extLst>
                <a:ext uri="{FF2B5EF4-FFF2-40B4-BE49-F238E27FC236}">
                  <a16:creationId xmlns:a16="http://schemas.microsoft.com/office/drawing/2014/main" xmlns="" id="{84F81D56-38FE-4BC1-B66D-3F00126CD61B}"/>
                </a:ext>
              </a:extLst>
            </p:cNvPr>
            <p:cNvSpPr/>
            <p:nvPr/>
          </p:nvSpPr>
          <p:spPr>
            <a:xfrm>
              <a:off x="7683169" y="1159324"/>
              <a:ext cx="3253405" cy="2000259"/>
            </a:xfrm>
            <a:prstGeom prst="roundRect">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15" name="Stačiakampis: suapvalinti kampai 4">
              <a:extLst>
                <a:ext uri="{FF2B5EF4-FFF2-40B4-BE49-F238E27FC236}">
                  <a16:creationId xmlns:a16="http://schemas.microsoft.com/office/drawing/2014/main" xmlns="" id="{A1D373FB-39A0-4C42-ABB7-B32F3C9DDB60}"/>
                </a:ext>
              </a:extLst>
            </p:cNvPr>
            <p:cNvSpPr txBox="1"/>
            <p:nvPr/>
          </p:nvSpPr>
          <p:spPr>
            <a:xfrm>
              <a:off x="7867437" y="1254064"/>
              <a:ext cx="3058115" cy="18049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100000"/>
                </a:lnSpc>
                <a:spcBef>
                  <a:spcPct val="0"/>
                </a:spcBef>
                <a:spcAft>
                  <a:spcPct val="35000"/>
                </a:spcAft>
                <a:buNone/>
              </a:pPr>
              <a:r>
                <a:rPr lang="lt-LT" sz="2400" b="1" i="1" kern="1200" noProof="0" dirty="0">
                  <a:latin typeface="Times New Roman" pitchFamily="18" charset="0"/>
                  <a:cs typeface="Times New Roman" pitchFamily="18" charset="0"/>
                </a:rPr>
                <a:t>Ko pasiekėme?</a:t>
              </a:r>
            </a:p>
            <a:p>
              <a:pPr marL="0" lvl="0" indent="0" algn="ctr" defTabSz="1066800">
                <a:lnSpc>
                  <a:spcPct val="90000"/>
                </a:lnSpc>
                <a:spcBef>
                  <a:spcPct val="0"/>
                </a:spcBef>
                <a:spcAft>
                  <a:spcPct val="35000"/>
                </a:spcAft>
                <a:buNone/>
              </a:pPr>
              <a:r>
                <a:rPr lang="lt-LT" sz="1600" kern="1200" noProof="0" dirty="0">
                  <a:latin typeface="Times New Roman" pitchFamily="18" charset="0"/>
                  <a:cs typeface="Times New Roman" pitchFamily="18" charset="0"/>
                </a:rPr>
                <a:t> Per veiklą </a:t>
              </a:r>
              <a:r>
                <a:rPr lang="lt-LT" sz="1600" dirty="0">
                  <a:latin typeface="Times New Roman" pitchFamily="18" charset="0"/>
                  <a:cs typeface="Times New Roman" pitchFamily="18" charset="0"/>
                </a:rPr>
                <a:t>vaikai išmoko:</a:t>
              </a:r>
            </a:p>
            <a:p>
              <a:pPr marL="342900" lvl="0" indent="-342900" algn="ctr" defTabSz="1066800">
                <a:lnSpc>
                  <a:spcPct val="90000"/>
                </a:lnSpc>
                <a:spcBef>
                  <a:spcPct val="0"/>
                </a:spcBef>
                <a:spcAft>
                  <a:spcPct val="35000"/>
                </a:spcAft>
                <a:buAutoNum type="arabicParenR"/>
              </a:pPr>
              <a:r>
                <a:rPr lang="lt-LT" sz="1600" kern="1200" dirty="0">
                  <a:latin typeface="Times New Roman" pitchFamily="18" charset="0"/>
                  <a:cs typeface="Times New Roman" pitchFamily="18" charset="0"/>
                </a:rPr>
                <a:t>Žaidimo/dainelė žodžius,</a:t>
              </a:r>
            </a:p>
            <a:p>
              <a:pPr marL="342900" lvl="0" indent="-342900" algn="ctr" defTabSz="1066800">
                <a:lnSpc>
                  <a:spcPct val="90000"/>
                </a:lnSpc>
                <a:spcBef>
                  <a:spcPct val="0"/>
                </a:spcBef>
                <a:spcAft>
                  <a:spcPct val="35000"/>
                </a:spcAft>
                <a:buAutoNum type="arabicParenR"/>
              </a:pPr>
              <a:r>
                <a:rPr lang="lt-LT" sz="1600" dirty="0">
                  <a:latin typeface="Times New Roman" pitchFamily="18" charset="0"/>
                  <a:cs typeface="Times New Roman" pitchFamily="18" charset="0"/>
                </a:rPr>
                <a:t>Melodiją,</a:t>
              </a:r>
            </a:p>
            <a:p>
              <a:pPr marL="342900" lvl="0" indent="-342900" algn="ctr" defTabSz="1066800">
                <a:lnSpc>
                  <a:spcPct val="90000"/>
                </a:lnSpc>
                <a:spcBef>
                  <a:spcPct val="0"/>
                </a:spcBef>
                <a:spcAft>
                  <a:spcPct val="35000"/>
                </a:spcAft>
                <a:buAutoNum type="arabicParenR"/>
              </a:pPr>
              <a:r>
                <a:rPr lang="lt-LT" sz="1600" dirty="0">
                  <a:latin typeface="Times New Roman" pitchFamily="18" charset="0"/>
                  <a:cs typeface="Times New Roman" pitchFamily="18" charset="0"/>
                </a:rPr>
                <a:t>Išgirsti aukščiausią ir žemiausią melodijos tašką ir jį perteikti judesiu,</a:t>
              </a:r>
            </a:p>
            <a:p>
              <a:pPr marL="342900" lvl="0" indent="-342900" algn="ctr" defTabSz="1066800">
                <a:lnSpc>
                  <a:spcPct val="90000"/>
                </a:lnSpc>
                <a:spcBef>
                  <a:spcPct val="0"/>
                </a:spcBef>
                <a:spcAft>
                  <a:spcPct val="35000"/>
                </a:spcAft>
                <a:buAutoNum type="arabicParenR"/>
              </a:pPr>
              <a:r>
                <a:rPr lang="lt-LT" sz="1600" dirty="0">
                  <a:latin typeface="Times New Roman" pitchFamily="18" charset="0"/>
                  <a:cs typeface="Times New Roman" pitchFamily="18" charset="0"/>
                </a:rPr>
                <a:t>Atlikti veiklą komandiškai, neužgožiant vienas kito. </a:t>
              </a:r>
            </a:p>
            <a:p>
              <a:pPr marL="342900" lvl="0" indent="-342900" algn="ctr" defTabSz="1066800">
                <a:lnSpc>
                  <a:spcPct val="90000"/>
                </a:lnSpc>
                <a:spcBef>
                  <a:spcPct val="0"/>
                </a:spcBef>
                <a:spcAft>
                  <a:spcPct val="35000"/>
                </a:spcAft>
                <a:buAutoNum type="arabicParenR"/>
              </a:pPr>
              <a:endParaRPr lang="lt-LT" sz="1600" dirty="0">
                <a:latin typeface="Times New Roman" pitchFamily="18" charset="0"/>
                <a:cs typeface="Times New Roman" pitchFamily="18" charset="0"/>
              </a:endParaRPr>
            </a:p>
            <a:p>
              <a:pPr marL="342900" lvl="0" indent="-342900" algn="ctr" defTabSz="1066800">
                <a:lnSpc>
                  <a:spcPct val="90000"/>
                </a:lnSpc>
                <a:spcBef>
                  <a:spcPct val="0"/>
                </a:spcBef>
                <a:spcAft>
                  <a:spcPct val="35000"/>
                </a:spcAft>
                <a:buAutoNum type="arabicParenR"/>
              </a:pPr>
              <a:endParaRPr lang="lt-LT" sz="1600" dirty="0">
                <a:latin typeface="Times New Roman" pitchFamily="18" charset="0"/>
                <a:cs typeface="Times New Roman" pitchFamily="18" charset="0"/>
              </a:endParaRPr>
            </a:p>
            <a:p>
              <a:pPr marL="342900" lvl="0" indent="-342900" algn="ctr" defTabSz="1066800">
                <a:lnSpc>
                  <a:spcPct val="90000"/>
                </a:lnSpc>
                <a:spcBef>
                  <a:spcPct val="0"/>
                </a:spcBef>
                <a:spcAft>
                  <a:spcPct val="35000"/>
                </a:spcAft>
                <a:buAutoNum type="arabicParenR"/>
              </a:pPr>
              <a:endParaRPr lang="lt-LT" sz="1800" kern="1200" dirty="0">
                <a:latin typeface="Times New Roman" pitchFamily="18" charset="0"/>
                <a:cs typeface="Times New Roman" pitchFamily="18" charset="0"/>
              </a:endParaRPr>
            </a:p>
          </p:txBody>
        </p:sp>
      </p:grpSp>
    </p:spTree>
    <p:extLst>
      <p:ext uri="{BB962C8B-B14F-4D97-AF65-F5344CB8AC3E}">
        <p14:creationId xmlns:p14="http://schemas.microsoft.com/office/powerpoint/2010/main" val="2854350921"/>
      </p:ext>
    </p:extLst>
  </p:cSld>
  <p:clrMapOvr>
    <a:masterClrMapping/>
  </p:clrMapOvr>
</p:sld>
</file>

<file path=ppt/theme/theme1.xml><?xml version="1.0" encoding="utf-8"?>
<a:theme xmlns:a="http://schemas.openxmlformats.org/drawingml/2006/main" name="Siuntinys">
  <a:themeElements>
    <a:clrScheme name="Siuntiny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Siuntinys">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iuntiny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TM10001115[[fn=Siuntinys]]</Template>
  <TotalTime>258</TotalTime>
  <Words>841</Words>
  <Application>Microsoft Office PowerPoint</Application>
  <PresentationFormat>Widescreen</PresentationFormat>
  <Paragraphs>88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Calisto MT</vt:lpstr>
      <vt:lpstr>Gill Sans MT</vt:lpstr>
      <vt:lpstr>Times New Roman</vt:lpstr>
      <vt:lpstr>Siuntinys</vt:lpstr>
      <vt:lpstr>Mokymosi per judesį metodikos taikymas muzikos užsiėmimuose</vt:lpstr>
      <vt:lpstr>Veiklos</vt:lpstr>
      <vt:lpstr>Nauda vaikui</vt:lpstr>
      <vt:lpstr>Veikla – Dainelė ,,Mankšta”</vt:lpstr>
      <vt:lpstr>PowerPoint Presentation</vt:lpstr>
      <vt:lpstr>VEIKLA – DAINa su judesiais</vt:lpstr>
      <vt:lpstr>Veikla – Muzikinis žaidimas su spalvų parašiutu</vt:lpstr>
      <vt:lpstr>PowerPoint Presentation</vt:lpstr>
      <vt:lpstr>Veikla – Muzikinis žaidimas su spalvų parašiutu</vt:lpstr>
      <vt:lpstr>Ačiū už dėmesį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Mokymosi per judesį metodikos taikymas muzikos užsiėmimuose</dc:title>
  <dc:creator>Asus VivoBook</dc:creator>
  <cp:lastModifiedBy>Microsoft account</cp:lastModifiedBy>
  <cp:revision>73</cp:revision>
  <dcterms:created xsi:type="dcterms:W3CDTF">2021-11-09T16:57:37Z</dcterms:created>
  <dcterms:modified xsi:type="dcterms:W3CDTF">2021-11-12T17:47:14Z</dcterms:modified>
</cp:coreProperties>
</file>